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324" r:id="rId5"/>
    <p:sldId id="325" r:id="rId6"/>
    <p:sldId id="332" r:id="rId7"/>
    <p:sldId id="311" r:id="rId8"/>
    <p:sldId id="312" r:id="rId9"/>
    <p:sldId id="330" r:id="rId10"/>
    <p:sldId id="333" r:id="rId11"/>
    <p:sldId id="334" r:id="rId12"/>
    <p:sldId id="328" r:id="rId13"/>
    <p:sldId id="329"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971694-C6B2-4324-BFF2-DEE3C4DA026E}" v="5" dt="2020-08-21T15:45:34.6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19" autoAdjust="0"/>
  </p:normalViewPr>
  <p:slideViewPr>
    <p:cSldViewPr snapToGrid="0">
      <p:cViewPr>
        <p:scale>
          <a:sx n="67" d="100"/>
          <a:sy n="67" d="100"/>
        </p:scale>
        <p:origin x="6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ooks Andrews" userId="868df888c8e0a586" providerId="LiveId" clId="{B5971694-C6B2-4324-BFF2-DEE3C4DA026E}"/>
    <pc:docChg chg="custSel mod addSld delSld modSld">
      <pc:chgData name="Brooks Andrews" userId="868df888c8e0a586" providerId="LiveId" clId="{B5971694-C6B2-4324-BFF2-DEE3C4DA026E}" dt="2020-08-22T19:57:38.408" v="3827" actId="20577"/>
      <pc:docMkLst>
        <pc:docMk/>
      </pc:docMkLst>
      <pc:sldChg chg="modSp mod">
        <pc:chgData name="Brooks Andrews" userId="868df888c8e0a586" providerId="LiveId" clId="{B5971694-C6B2-4324-BFF2-DEE3C4DA026E}" dt="2020-08-22T18:05:52.145" v="1217" actId="113"/>
        <pc:sldMkLst>
          <pc:docMk/>
          <pc:sldMk cId="3942434723" sldId="311"/>
        </pc:sldMkLst>
        <pc:graphicFrameChg chg="modGraphic">
          <ac:chgData name="Brooks Andrews" userId="868df888c8e0a586" providerId="LiveId" clId="{B5971694-C6B2-4324-BFF2-DEE3C4DA026E}" dt="2020-08-22T18:05:52.145" v="1217" actId="113"/>
          <ac:graphicFrameMkLst>
            <pc:docMk/>
            <pc:sldMk cId="3942434723" sldId="311"/>
            <ac:graphicFrameMk id="6" creationId="{854B6AF1-CE04-4F40-A7FC-D28C1C05A0E7}"/>
          </ac:graphicFrameMkLst>
        </pc:graphicFrameChg>
      </pc:sldChg>
      <pc:sldChg chg="modSp mod">
        <pc:chgData name="Brooks Andrews" userId="868df888c8e0a586" providerId="LiveId" clId="{B5971694-C6B2-4324-BFF2-DEE3C4DA026E}" dt="2020-08-22T18:06:45.719" v="1219" actId="113"/>
        <pc:sldMkLst>
          <pc:docMk/>
          <pc:sldMk cId="2140708103" sldId="312"/>
        </pc:sldMkLst>
        <pc:spChg chg="mod">
          <ac:chgData name="Brooks Andrews" userId="868df888c8e0a586" providerId="LiveId" clId="{B5971694-C6B2-4324-BFF2-DEE3C4DA026E}" dt="2020-08-20T20:07:46.282" v="92" actId="20577"/>
          <ac:spMkLst>
            <pc:docMk/>
            <pc:sldMk cId="2140708103" sldId="312"/>
            <ac:spMk id="2" creationId="{B4C60274-CDD7-4478-B705-B51774D0A737}"/>
          </ac:spMkLst>
        </pc:spChg>
        <pc:graphicFrameChg chg="modGraphic">
          <ac:chgData name="Brooks Andrews" userId="868df888c8e0a586" providerId="LiveId" clId="{B5971694-C6B2-4324-BFF2-DEE3C4DA026E}" dt="2020-08-22T18:06:45.719" v="1219" actId="113"/>
          <ac:graphicFrameMkLst>
            <pc:docMk/>
            <pc:sldMk cId="2140708103" sldId="312"/>
            <ac:graphicFrameMk id="4" creationId="{5832E552-8600-49EA-B713-6534AAB3565C}"/>
          </ac:graphicFrameMkLst>
        </pc:graphicFrameChg>
      </pc:sldChg>
      <pc:sldChg chg="del">
        <pc:chgData name="Brooks Andrews" userId="868df888c8e0a586" providerId="LiveId" clId="{B5971694-C6B2-4324-BFF2-DEE3C4DA026E}" dt="2020-08-21T15:54:00.936" v="822" actId="47"/>
        <pc:sldMkLst>
          <pc:docMk/>
          <pc:sldMk cId="3974133686" sldId="322"/>
        </pc:sldMkLst>
      </pc:sldChg>
      <pc:sldChg chg="del">
        <pc:chgData name="Brooks Andrews" userId="868df888c8e0a586" providerId="LiveId" clId="{B5971694-C6B2-4324-BFF2-DEE3C4DA026E}" dt="2020-08-21T16:00:51.383" v="1123" actId="2696"/>
        <pc:sldMkLst>
          <pc:docMk/>
          <pc:sldMk cId="1415163414" sldId="323"/>
        </pc:sldMkLst>
      </pc:sldChg>
      <pc:sldChg chg="modSp mod">
        <pc:chgData name="Brooks Andrews" userId="868df888c8e0a586" providerId="LiveId" clId="{B5971694-C6B2-4324-BFF2-DEE3C4DA026E}" dt="2020-08-20T20:02:46.634" v="32" actId="20577"/>
        <pc:sldMkLst>
          <pc:docMk/>
          <pc:sldMk cId="901523634" sldId="324"/>
        </pc:sldMkLst>
        <pc:spChg chg="mod">
          <ac:chgData name="Brooks Andrews" userId="868df888c8e0a586" providerId="LiveId" clId="{B5971694-C6B2-4324-BFF2-DEE3C4DA026E}" dt="2020-08-20T20:02:46.634" v="32" actId="20577"/>
          <ac:spMkLst>
            <pc:docMk/>
            <pc:sldMk cId="901523634" sldId="324"/>
            <ac:spMk id="3" creationId="{296A2499-FA86-49E9-BBC7-FE32BE4F1AAF}"/>
          </ac:spMkLst>
        </pc:spChg>
      </pc:sldChg>
      <pc:sldChg chg="modSp mod">
        <pc:chgData name="Brooks Andrews" userId="868df888c8e0a586" providerId="LiveId" clId="{B5971694-C6B2-4324-BFF2-DEE3C4DA026E}" dt="2020-08-22T18:04:12.912" v="1213" actId="20577"/>
        <pc:sldMkLst>
          <pc:docMk/>
          <pc:sldMk cId="2415751353" sldId="325"/>
        </pc:sldMkLst>
        <pc:spChg chg="mod">
          <ac:chgData name="Brooks Andrews" userId="868df888c8e0a586" providerId="LiveId" clId="{B5971694-C6B2-4324-BFF2-DEE3C4DA026E}" dt="2020-08-22T18:04:12.912" v="1213" actId="20577"/>
          <ac:spMkLst>
            <pc:docMk/>
            <pc:sldMk cId="2415751353" sldId="325"/>
            <ac:spMk id="3" creationId="{2418433C-729C-412F-BFE4-9FF850A6C525}"/>
          </ac:spMkLst>
        </pc:spChg>
      </pc:sldChg>
      <pc:sldChg chg="del">
        <pc:chgData name="Brooks Andrews" userId="868df888c8e0a586" providerId="LiveId" clId="{B5971694-C6B2-4324-BFF2-DEE3C4DA026E}" dt="2020-08-21T16:01:00.671" v="1124" actId="2696"/>
        <pc:sldMkLst>
          <pc:docMk/>
          <pc:sldMk cId="2876246660" sldId="326"/>
        </pc:sldMkLst>
      </pc:sldChg>
      <pc:sldChg chg="del">
        <pc:chgData name="Brooks Andrews" userId="868df888c8e0a586" providerId="LiveId" clId="{B5971694-C6B2-4324-BFF2-DEE3C4DA026E}" dt="2020-08-21T16:01:21.318" v="1125" actId="2696"/>
        <pc:sldMkLst>
          <pc:docMk/>
          <pc:sldMk cId="2069066783" sldId="327"/>
        </pc:sldMkLst>
      </pc:sldChg>
      <pc:sldChg chg="modSp mod">
        <pc:chgData name="Brooks Andrews" userId="868df888c8e0a586" providerId="LiveId" clId="{B5971694-C6B2-4324-BFF2-DEE3C4DA026E}" dt="2020-08-21T16:03:08.186" v="1170" actId="113"/>
        <pc:sldMkLst>
          <pc:docMk/>
          <pc:sldMk cId="1738348055" sldId="329"/>
        </pc:sldMkLst>
        <pc:spChg chg="mod">
          <ac:chgData name="Brooks Andrews" userId="868df888c8e0a586" providerId="LiveId" clId="{B5971694-C6B2-4324-BFF2-DEE3C4DA026E}" dt="2020-08-21T16:03:08.186" v="1170" actId="113"/>
          <ac:spMkLst>
            <pc:docMk/>
            <pc:sldMk cId="1738348055" sldId="329"/>
            <ac:spMk id="5" creationId="{AC2B5194-A713-4654-8EC0-5A90D99DF11E}"/>
          </ac:spMkLst>
        </pc:spChg>
      </pc:sldChg>
      <pc:sldChg chg="modSp new mod">
        <pc:chgData name="Brooks Andrews" userId="868df888c8e0a586" providerId="LiveId" clId="{B5971694-C6B2-4324-BFF2-DEE3C4DA026E}" dt="2020-08-22T19:57:38.408" v="3827" actId="20577"/>
        <pc:sldMkLst>
          <pc:docMk/>
          <pc:sldMk cId="4187417946" sldId="330"/>
        </pc:sldMkLst>
        <pc:spChg chg="mod">
          <ac:chgData name="Brooks Andrews" userId="868df888c8e0a586" providerId="LiveId" clId="{B5971694-C6B2-4324-BFF2-DEE3C4DA026E}" dt="2020-08-22T18:27:48.622" v="1335" actId="20577"/>
          <ac:spMkLst>
            <pc:docMk/>
            <pc:sldMk cId="4187417946" sldId="330"/>
            <ac:spMk id="2" creationId="{80EDD0BE-EC3E-4BE2-99D7-166678475B03}"/>
          </ac:spMkLst>
        </pc:spChg>
        <pc:spChg chg="mod">
          <ac:chgData name="Brooks Andrews" userId="868df888c8e0a586" providerId="LiveId" clId="{B5971694-C6B2-4324-BFF2-DEE3C4DA026E}" dt="2020-08-22T19:57:38.408" v="3827" actId="20577"/>
          <ac:spMkLst>
            <pc:docMk/>
            <pc:sldMk cId="4187417946" sldId="330"/>
            <ac:spMk id="3" creationId="{01506BB3-BD9F-4A2D-ABE6-3D49AFA47F99}"/>
          </ac:spMkLst>
        </pc:spChg>
      </pc:sldChg>
      <pc:sldChg chg="addSp delSp modSp new del mod setBg modClrScheme chgLayout">
        <pc:chgData name="Brooks Andrews" userId="868df888c8e0a586" providerId="LiveId" clId="{B5971694-C6B2-4324-BFF2-DEE3C4DA026E}" dt="2020-08-21T15:53:38.795" v="821" actId="47"/>
        <pc:sldMkLst>
          <pc:docMk/>
          <pc:sldMk cId="2883531956" sldId="331"/>
        </pc:sldMkLst>
        <pc:spChg chg="del mod ord">
          <ac:chgData name="Brooks Andrews" userId="868df888c8e0a586" providerId="LiveId" clId="{B5971694-C6B2-4324-BFF2-DEE3C4DA026E}" dt="2020-08-21T15:33:34.871" v="620" actId="700"/>
          <ac:spMkLst>
            <pc:docMk/>
            <pc:sldMk cId="2883531956" sldId="331"/>
            <ac:spMk id="2" creationId="{42BDE8A7-89E9-4FCF-83E5-EE51F7DFDABC}"/>
          </ac:spMkLst>
        </pc:spChg>
        <pc:spChg chg="del mod ord">
          <ac:chgData name="Brooks Andrews" userId="868df888c8e0a586" providerId="LiveId" clId="{B5971694-C6B2-4324-BFF2-DEE3C4DA026E}" dt="2020-08-21T15:33:34.871" v="620" actId="700"/>
          <ac:spMkLst>
            <pc:docMk/>
            <pc:sldMk cId="2883531956" sldId="331"/>
            <ac:spMk id="3" creationId="{E0D326E1-E461-44DC-8395-BB0049FEA945}"/>
          </ac:spMkLst>
        </pc:spChg>
        <pc:spChg chg="add mod ord">
          <ac:chgData name="Brooks Andrews" userId="868df888c8e0a586" providerId="LiveId" clId="{B5971694-C6B2-4324-BFF2-DEE3C4DA026E}" dt="2020-08-21T15:43:13.224" v="631" actId="26606"/>
          <ac:spMkLst>
            <pc:docMk/>
            <pc:sldMk cId="2883531956" sldId="331"/>
            <ac:spMk id="4" creationId="{03922911-A205-4263-BE0D-954B53F90962}"/>
          </ac:spMkLst>
        </pc:spChg>
        <pc:spChg chg="add del mod ord">
          <ac:chgData name="Brooks Andrews" userId="868df888c8e0a586" providerId="LiveId" clId="{B5971694-C6B2-4324-BFF2-DEE3C4DA026E}" dt="2020-08-21T15:37:37.524" v="621"/>
          <ac:spMkLst>
            <pc:docMk/>
            <pc:sldMk cId="2883531956" sldId="331"/>
            <ac:spMk id="5" creationId="{59E3E366-D40C-4005-B316-17ABB3156E29}"/>
          </ac:spMkLst>
        </pc:spChg>
        <pc:spChg chg="add mod ord">
          <ac:chgData name="Brooks Andrews" userId="868df888c8e0a586" providerId="LiveId" clId="{B5971694-C6B2-4324-BFF2-DEE3C4DA026E}" dt="2020-08-21T15:43:13.224" v="631" actId="26606"/>
          <ac:spMkLst>
            <pc:docMk/>
            <pc:sldMk cId="2883531956" sldId="331"/>
            <ac:spMk id="6" creationId="{8158C96F-38A7-4353-A555-A30A9BA29871}"/>
          </ac:spMkLst>
        </pc:spChg>
        <pc:spChg chg="add del mod">
          <ac:chgData name="Brooks Andrews" userId="868df888c8e0a586" providerId="LiveId" clId="{B5971694-C6B2-4324-BFF2-DEE3C4DA026E}" dt="2020-08-21T15:41:36.549" v="624"/>
          <ac:spMkLst>
            <pc:docMk/>
            <pc:sldMk cId="2883531956" sldId="331"/>
            <ac:spMk id="7" creationId="{EFC99C84-3A59-4045-9AFE-C5BE23A3DEA6}"/>
          </ac:spMkLst>
        </pc:spChg>
        <pc:spChg chg="add del mod">
          <ac:chgData name="Brooks Andrews" userId="868df888c8e0a586" providerId="LiveId" clId="{B5971694-C6B2-4324-BFF2-DEE3C4DA026E}" dt="2020-08-21T15:43:13.224" v="631" actId="26606"/>
          <ac:spMkLst>
            <pc:docMk/>
            <pc:sldMk cId="2883531956" sldId="331"/>
            <ac:spMk id="10" creationId="{D8DB1A06-5D52-4234-900B-85AF7416A8F0}"/>
          </ac:spMkLst>
        </pc:spChg>
        <pc:spChg chg="add del">
          <ac:chgData name="Brooks Andrews" userId="868df888c8e0a586" providerId="LiveId" clId="{B5971694-C6B2-4324-BFF2-DEE3C4DA026E}" dt="2020-08-21T15:43:13.224" v="631" actId="26606"/>
          <ac:spMkLst>
            <pc:docMk/>
            <pc:sldMk cId="2883531956" sldId="331"/>
            <ac:spMk id="13" creationId="{1E94681D-2A4C-4A8D-B9B5-31D440D0328D}"/>
          </ac:spMkLst>
        </pc:spChg>
        <pc:spChg chg="add del">
          <ac:chgData name="Brooks Andrews" userId="868df888c8e0a586" providerId="LiveId" clId="{B5971694-C6B2-4324-BFF2-DEE3C4DA026E}" dt="2020-08-21T15:43:13.224" v="631" actId="26606"/>
          <ac:spMkLst>
            <pc:docMk/>
            <pc:sldMk cId="2883531956" sldId="331"/>
            <ac:spMk id="15" creationId="{FB65ABA3-820C-4D75-9437-9EFA1ADFE134}"/>
          </ac:spMkLst>
        </pc:spChg>
        <pc:spChg chg="add del">
          <ac:chgData name="Brooks Andrews" userId="868df888c8e0a586" providerId="LiveId" clId="{B5971694-C6B2-4324-BFF2-DEE3C4DA026E}" dt="2020-08-21T15:43:13.224" v="631" actId="26606"/>
          <ac:spMkLst>
            <pc:docMk/>
            <pc:sldMk cId="2883531956" sldId="331"/>
            <ac:spMk id="17" creationId="{036BF2FB-90D8-48DB-BD34-D040CDCFF208}"/>
          </ac:spMkLst>
        </pc:spChg>
        <pc:spChg chg="add del">
          <ac:chgData name="Brooks Andrews" userId="868df888c8e0a586" providerId="LiveId" clId="{B5971694-C6B2-4324-BFF2-DEE3C4DA026E}" dt="2020-08-21T15:43:13.224" v="631" actId="26606"/>
          <ac:spMkLst>
            <pc:docMk/>
            <pc:sldMk cId="2883531956" sldId="331"/>
            <ac:spMk id="19" creationId="{62E3493C-9EE5-40C5-9902-4A0416374CD5}"/>
          </ac:spMkLst>
        </pc:spChg>
        <pc:spChg chg="add del">
          <ac:chgData name="Brooks Andrews" userId="868df888c8e0a586" providerId="LiveId" clId="{B5971694-C6B2-4324-BFF2-DEE3C4DA026E}" dt="2020-08-21T15:43:13.224" v="631" actId="26606"/>
          <ac:spMkLst>
            <pc:docMk/>
            <pc:sldMk cId="2883531956" sldId="331"/>
            <ac:spMk id="21" creationId="{C93C2DD8-0EC6-4B41-91E6-4A8E336AF89A}"/>
          </ac:spMkLst>
        </pc:spChg>
        <pc:spChg chg="add del">
          <ac:chgData name="Brooks Andrews" userId="868df888c8e0a586" providerId="LiveId" clId="{B5971694-C6B2-4324-BFF2-DEE3C4DA026E}" dt="2020-08-21T15:43:13.224" v="631" actId="26606"/>
          <ac:spMkLst>
            <pc:docMk/>
            <pc:sldMk cId="2883531956" sldId="331"/>
            <ac:spMk id="23" creationId="{D5E3F933-FC69-4374-A35F-CF40365370FB}"/>
          </ac:spMkLst>
        </pc:spChg>
        <pc:spChg chg="add">
          <ac:chgData name="Brooks Andrews" userId="868df888c8e0a586" providerId="LiveId" clId="{B5971694-C6B2-4324-BFF2-DEE3C4DA026E}" dt="2020-08-21T15:43:13.224" v="631" actId="26606"/>
          <ac:spMkLst>
            <pc:docMk/>
            <pc:sldMk cId="2883531956" sldId="331"/>
            <ac:spMk id="28" creationId="{1E94681D-2A4C-4A8D-B9B5-31D440D0328D}"/>
          </ac:spMkLst>
        </pc:spChg>
        <pc:spChg chg="add">
          <ac:chgData name="Brooks Andrews" userId="868df888c8e0a586" providerId="LiveId" clId="{B5971694-C6B2-4324-BFF2-DEE3C4DA026E}" dt="2020-08-21T15:43:13.224" v="631" actId="26606"/>
          <ac:spMkLst>
            <pc:docMk/>
            <pc:sldMk cId="2883531956" sldId="331"/>
            <ac:spMk id="30" creationId="{88DE9B99-ADEF-4DA4-A716-52D0A8BE5332}"/>
          </ac:spMkLst>
        </pc:spChg>
        <pc:spChg chg="add">
          <ac:chgData name="Brooks Andrews" userId="868df888c8e0a586" providerId="LiveId" clId="{B5971694-C6B2-4324-BFF2-DEE3C4DA026E}" dt="2020-08-21T15:43:13.224" v="631" actId="26606"/>
          <ac:spMkLst>
            <pc:docMk/>
            <pc:sldMk cId="2883531956" sldId="331"/>
            <ac:spMk id="32" creationId="{6E20860D-8992-496E-BC22-8450E344BED6}"/>
          </ac:spMkLst>
        </pc:spChg>
        <pc:spChg chg="add">
          <ac:chgData name="Brooks Andrews" userId="868df888c8e0a586" providerId="LiveId" clId="{B5971694-C6B2-4324-BFF2-DEE3C4DA026E}" dt="2020-08-21T15:43:13.224" v="631" actId="26606"/>
          <ac:spMkLst>
            <pc:docMk/>
            <pc:sldMk cId="2883531956" sldId="331"/>
            <ac:spMk id="34" creationId="{065FAA58-0EDC-412F-A5F8-01968BE6052E}"/>
          </ac:spMkLst>
        </pc:spChg>
        <pc:spChg chg="add">
          <ac:chgData name="Brooks Andrews" userId="868df888c8e0a586" providerId="LiveId" clId="{B5971694-C6B2-4324-BFF2-DEE3C4DA026E}" dt="2020-08-21T15:43:13.224" v="631" actId="26606"/>
          <ac:spMkLst>
            <pc:docMk/>
            <pc:sldMk cId="2883531956" sldId="331"/>
            <ac:spMk id="36" creationId="{C8089CB0-2F03-4E3C-ADBB-570A3BE78F86}"/>
          </ac:spMkLst>
        </pc:spChg>
        <pc:spChg chg="add">
          <ac:chgData name="Brooks Andrews" userId="868df888c8e0a586" providerId="LiveId" clId="{B5971694-C6B2-4324-BFF2-DEE3C4DA026E}" dt="2020-08-21T15:43:13.224" v="631" actId="26606"/>
          <ac:spMkLst>
            <pc:docMk/>
            <pc:sldMk cId="2883531956" sldId="331"/>
            <ac:spMk id="38" creationId="{0DBA80B1-3B69-49C0-8AC9-716ABA57F577}"/>
          </ac:spMkLst>
        </pc:spChg>
        <pc:spChg chg="add">
          <ac:chgData name="Brooks Andrews" userId="868df888c8e0a586" providerId="LiveId" clId="{B5971694-C6B2-4324-BFF2-DEE3C4DA026E}" dt="2020-08-21T15:43:13.224" v="631" actId="26606"/>
          <ac:spMkLst>
            <pc:docMk/>
            <pc:sldMk cId="2883531956" sldId="331"/>
            <ac:spMk id="40" creationId="{047E1103-B264-49BE-BC2A-F4E40BD33B41}"/>
          </ac:spMkLst>
        </pc:spChg>
        <pc:spChg chg="add">
          <ac:chgData name="Brooks Andrews" userId="868df888c8e0a586" providerId="LiveId" clId="{B5971694-C6B2-4324-BFF2-DEE3C4DA026E}" dt="2020-08-21T15:43:13.224" v="631" actId="26606"/>
          <ac:spMkLst>
            <pc:docMk/>
            <pc:sldMk cId="2883531956" sldId="331"/>
            <ac:spMk id="42" creationId="{52DA11B6-B538-4624-9628-98B823D761D5}"/>
          </ac:spMkLst>
        </pc:spChg>
        <pc:spChg chg="add">
          <ac:chgData name="Brooks Andrews" userId="868df888c8e0a586" providerId="LiveId" clId="{B5971694-C6B2-4324-BFF2-DEE3C4DA026E}" dt="2020-08-21T15:43:13.224" v="631" actId="26606"/>
          <ac:spMkLst>
            <pc:docMk/>
            <pc:sldMk cId="2883531956" sldId="331"/>
            <ac:spMk id="44" creationId="{CFB1CB5B-67A5-45DB-B8E1-7A09A642E3E4}"/>
          </ac:spMkLst>
        </pc:spChg>
        <pc:picChg chg="add del mod ord">
          <ac:chgData name="Brooks Andrews" userId="868df888c8e0a586" providerId="LiveId" clId="{B5971694-C6B2-4324-BFF2-DEE3C4DA026E}" dt="2020-08-21T15:43:04.540" v="630" actId="478"/>
          <ac:picMkLst>
            <pc:docMk/>
            <pc:sldMk cId="2883531956" sldId="331"/>
            <ac:picMk id="8" creationId="{C6B360BF-9FE5-4C87-837F-2F6AFC907D4A}"/>
          </ac:picMkLst>
        </pc:picChg>
        <pc:picChg chg="add del mod">
          <ac:chgData name="Brooks Andrews" userId="868df888c8e0a586" providerId="LiveId" clId="{B5971694-C6B2-4324-BFF2-DEE3C4DA026E}" dt="2020-08-21T15:38:12.395" v="623" actId="478"/>
          <ac:picMkLst>
            <pc:docMk/>
            <pc:sldMk cId="2883531956" sldId="331"/>
            <ac:picMk id="1026" creationId="{F941E7A8-4043-46EB-9AF2-83032B41CED9}"/>
          </ac:picMkLst>
        </pc:picChg>
      </pc:sldChg>
      <pc:sldChg chg="addSp delSp modSp new mod">
        <pc:chgData name="Brooks Andrews" userId="868df888c8e0a586" providerId="LiveId" clId="{B5971694-C6B2-4324-BFF2-DEE3C4DA026E}" dt="2020-08-22T18:04:42.065" v="1216" actId="113"/>
        <pc:sldMkLst>
          <pc:docMk/>
          <pc:sldMk cId="2482572020" sldId="332"/>
        </pc:sldMkLst>
        <pc:spChg chg="del">
          <ac:chgData name="Brooks Andrews" userId="868df888c8e0a586" providerId="LiveId" clId="{B5971694-C6B2-4324-BFF2-DEE3C4DA026E}" dt="2020-08-21T15:45:34.682" v="633"/>
          <ac:spMkLst>
            <pc:docMk/>
            <pc:sldMk cId="2482572020" sldId="332"/>
            <ac:spMk id="2" creationId="{AFA959F1-638A-4CD1-9C53-FBC24C9449E6}"/>
          </ac:spMkLst>
        </pc:spChg>
        <pc:spChg chg="mod">
          <ac:chgData name="Brooks Andrews" userId="868df888c8e0a586" providerId="LiveId" clId="{B5971694-C6B2-4324-BFF2-DEE3C4DA026E}" dt="2020-08-22T18:04:29.627" v="1215" actId="122"/>
          <ac:spMkLst>
            <pc:docMk/>
            <pc:sldMk cId="2482572020" sldId="332"/>
            <ac:spMk id="3" creationId="{FCB8E53A-C41C-446A-9C14-0D1FAFD7F6A5}"/>
          </ac:spMkLst>
        </pc:spChg>
        <pc:spChg chg="mod">
          <ac:chgData name="Brooks Andrews" userId="868df888c8e0a586" providerId="LiveId" clId="{B5971694-C6B2-4324-BFF2-DEE3C4DA026E}" dt="2020-08-22T18:04:42.065" v="1216" actId="113"/>
          <ac:spMkLst>
            <pc:docMk/>
            <pc:sldMk cId="2482572020" sldId="332"/>
            <ac:spMk id="4" creationId="{EF32B8C1-3FB8-4C24-8A0D-8138D8041B3C}"/>
          </ac:spMkLst>
        </pc:spChg>
        <pc:picChg chg="add mod">
          <ac:chgData name="Brooks Andrews" userId="868df888c8e0a586" providerId="LiveId" clId="{B5971694-C6B2-4324-BFF2-DEE3C4DA026E}" dt="2020-08-21T15:45:34.682" v="633"/>
          <ac:picMkLst>
            <pc:docMk/>
            <pc:sldMk cId="2482572020" sldId="332"/>
            <ac:picMk id="2050" creationId="{5A6752DE-4532-4FDA-9174-4F4CBF682BCA}"/>
          </ac:picMkLst>
        </pc:picChg>
      </pc:sldChg>
      <pc:sldChg chg="modSp new mod">
        <pc:chgData name="Brooks Andrews" userId="868df888c8e0a586" providerId="LiveId" clId="{B5971694-C6B2-4324-BFF2-DEE3C4DA026E}" dt="2020-08-22T19:37:21.944" v="3002" actId="20577"/>
        <pc:sldMkLst>
          <pc:docMk/>
          <pc:sldMk cId="2662912047" sldId="333"/>
        </pc:sldMkLst>
        <pc:spChg chg="mod">
          <ac:chgData name="Brooks Andrews" userId="868df888c8e0a586" providerId="LiveId" clId="{B5971694-C6B2-4324-BFF2-DEE3C4DA026E}" dt="2020-08-22T18:28:27.068" v="1374" actId="122"/>
          <ac:spMkLst>
            <pc:docMk/>
            <pc:sldMk cId="2662912047" sldId="333"/>
            <ac:spMk id="2" creationId="{0E411F3B-8CF1-453F-AA5B-C6E645BDF8EF}"/>
          </ac:spMkLst>
        </pc:spChg>
        <pc:spChg chg="mod">
          <ac:chgData name="Brooks Andrews" userId="868df888c8e0a586" providerId="LiveId" clId="{B5971694-C6B2-4324-BFF2-DEE3C4DA026E}" dt="2020-08-22T19:37:21.944" v="3002" actId="20577"/>
          <ac:spMkLst>
            <pc:docMk/>
            <pc:sldMk cId="2662912047" sldId="333"/>
            <ac:spMk id="3" creationId="{464E2F50-F25C-46F2-A0E6-5C199FCEF7D2}"/>
          </ac:spMkLst>
        </pc:spChg>
      </pc:sldChg>
      <pc:sldChg chg="modSp new mod">
        <pc:chgData name="Brooks Andrews" userId="868df888c8e0a586" providerId="LiveId" clId="{B5971694-C6B2-4324-BFF2-DEE3C4DA026E}" dt="2020-08-22T19:37:32.206" v="3022" actId="20577"/>
        <pc:sldMkLst>
          <pc:docMk/>
          <pc:sldMk cId="4158996407" sldId="334"/>
        </pc:sldMkLst>
        <pc:spChg chg="mod">
          <ac:chgData name="Brooks Andrews" userId="868df888c8e0a586" providerId="LiveId" clId="{B5971694-C6B2-4324-BFF2-DEE3C4DA026E}" dt="2020-08-22T18:29:14.394" v="1412" actId="20577"/>
          <ac:spMkLst>
            <pc:docMk/>
            <pc:sldMk cId="4158996407" sldId="334"/>
            <ac:spMk id="2" creationId="{1A7ADBC3-1D5D-40C3-8A09-20FE90DBD2EF}"/>
          </ac:spMkLst>
        </pc:spChg>
        <pc:spChg chg="mod">
          <ac:chgData name="Brooks Andrews" userId="868df888c8e0a586" providerId="LiveId" clId="{B5971694-C6B2-4324-BFF2-DEE3C4DA026E}" dt="2020-08-22T19:37:32.206" v="3022" actId="20577"/>
          <ac:spMkLst>
            <pc:docMk/>
            <pc:sldMk cId="4158996407" sldId="334"/>
            <ac:spMk id="3" creationId="{D1AEDC5A-D9B9-4CBB-83E2-F3F68452DF2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8/22/2020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957750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8/22/2020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870318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8/22/2020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499058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8/22/2020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290950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8/22/2020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545147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8/22/2020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381700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8/22/2020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969161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8/22/2020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007531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8/22/2020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88086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8/22/2020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116409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90000"/>
        </a:lnSpc>
        <a:spcBef>
          <a:spcPct val="0"/>
        </a:spcBef>
        <a:buNone/>
        <a:defRPr lang="en-US" sz="36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20000"/>
        </a:lnSpc>
        <a:spcBef>
          <a:spcPts val="900"/>
        </a:spcBef>
        <a:spcAft>
          <a:spcPts val="0"/>
        </a:spcAft>
        <a:buClr>
          <a:schemeClr val="tx1">
            <a:lumMod val="85000"/>
            <a:lumOff val="15000"/>
          </a:schemeClr>
        </a:buClr>
        <a:buFont typeface="Garamond" pitchFamily="18" charset="0"/>
        <a:buChar char="◦"/>
        <a:defRPr sz="14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1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B9073-AFB3-4981-A706-426C8248447C}"/>
              </a:ext>
            </a:extLst>
          </p:cNvPr>
          <p:cNvSpPr>
            <a:spLocks noGrp="1"/>
          </p:cNvSpPr>
          <p:nvPr>
            <p:ph type="ctrTitle"/>
          </p:nvPr>
        </p:nvSpPr>
        <p:spPr/>
        <p:txBody>
          <a:bodyPr>
            <a:normAutofit fontScale="90000"/>
          </a:bodyPr>
          <a:lstStyle/>
          <a:p>
            <a:r>
              <a:rPr lang="en-US" dirty="0"/>
              <a:t>Environmental Planning Sub Committee</a:t>
            </a:r>
          </a:p>
        </p:txBody>
      </p:sp>
      <p:sp>
        <p:nvSpPr>
          <p:cNvPr id="3" name="Subtitle 2">
            <a:extLst>
              <a:ext uri="{FF2B5EF4-FFF2-40B4-BE49-F238E27FC236}">
                <a16:creationId xmlns:a16="http://schemas.microsoft.com/office/drawing/2014/main" id="{296A2499-FA86-49E9-BBC7-FE32BE4F1AAF}"/>
              </a:ext>
            </a:extLst>
          </p:cNvPr>
          <p:cNvSpPr>
            <a:spLocks noGrp="1"/>
          </p:cNvSpPr>
          <p:nvPr>
            <p:ph type="subTitle" idx="1"/>
          </p:nvPr>
        </p:nvSpPr>
        <p:spPr/>
        <p:txBody>
          <a:bodyPr>
            <a:noAutofit/>
          </a:bodyPr>
          <a:lstStyle/>
          <a:p>
            <a:r>
              <a:rPr lang="en-US" sz="1400" dirty="0"/>
              <a:t>Adam </a:t>
            </a:r>
            <a:r>
              <a:rPr lang="en-US" sz="1400" dirty="0" err="1"/>
              <a:t>Hoyles</a:t>
            </a:r>
            <a:r>
              <a:rPr lang="en-US" sz="1400" dirty="0"/>
              <a:t>, Committee Vice Chair </a:t>
            </a:r>
          </a:p>
          <a:p>
            <a:r>
              <a:rPr lang="en-US" sz="1400" dirty="0"/>
              <a:t>08/27/20</a:t>
            </a:r>
          </a:p>
        </p:txBody>
      </p:sp>
    </p:spTree>
    <p:extLst>
      <p:ext uri="{BB962C8B-B14F-4D97-AF65-F5344CB8AC3E}">
        <p14:creationId xmlns:p14="http://schemas.microsoft.com/office/powerpoint/2010/main" val="901523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4EEDDC6-30AB-4D08-BA36-080E001CC12A}"/>
              </a:ext>
            </a:extLst>
          </p:cNvPr>
          <p:cNvSpPr>
            <a:spLocks noGrp="1"/>
          </p:cNvSpPr>
          <p:nvPr>
            <p:ph type="ctrTitle"/>
          </p:nvPr>
        </p:nvSpPr>
        <p:spPr/>
        <p:txBody>
          <a:bodyPr/>
          <a:lstStyle/>
          <a:p>
            <a:r>
              <a:rPr lang="en-US" dirty="0"/>
              <a:t>Close</a:t>
            </a:r>
          </a:p>
        </p:txBody>
      </p:sp>
      <p:sp>
        <p:nvSpPr>
          <p:cNvPr id="5" name="Subtitle 4">
            <a:extLst>
              <a:ext uri="{FF2B5EF4-FFF2-40B4-BE49-F238E27FC236}">
                <a16:creationId xmlns:a16="http://schemas.microsoft.com/office/drawing/2014/main" id="{AC2B5194-A713-4654-8EC0-5A90D99DF11E}"/>
              </a:ext>
            </a:extLst>
          </p:cNvPr>
          <p:cNvSpPr>
            <a:spLocks noGrp="1"/>
          </p:cNvSpPr>
          <p:nvPr>
            <p:ph type="subTitle" idx="1"/>
          </p:nvPr>
        </p:nvSpPr>
        <p:spPr/>
        <p:txBody>
          <a:bodyPr>
            <a:noAutofit/>
          </a:bodyPr>
          <a:lstStyle/>
          <a:p>
            <a:r>
              <a:rPr lang="en-US" sz="1400" b="1" dirty="0"/>
              <a:t>Next Sub Committee Meeting</a:t>
            </a:r>
          </a:p>
          <a:p>
            <a:r>
              <a:rPr lang="en-US" sz="1400" b="1" dirty="0"/>
              <a:t>09/10/20, 4pm</a:t>
            </a:r>
          </a:p>
        </p:txBody>
      </p:sp>
    </p:spTree>
    <p:extLst>
      <p:ext uri="{BB962C8B-B14F-4D97-AF65-F5344CB8AC3E}">
        <p14:creationId xmlns:p14="http://schemas.microsoft.com/office/powerpoint/2010/main" val="1738348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36893-63C5-4432-B052-C02F348DE4B4}"/>
              </a:ext>
            </a:extLst>
          </p:cNvPr>
          <p:cNvSpPr>
            <a:spLocks noGrp="1"/>
          </p:cNvSpPr>
          <p:nvPr>
            <p:ph type="title"/>
          </p:nvPr>
        </p:nvSpPr>
        <p:spPr/>
        <p:txBody>
          <a:bodyPr/>
          <a:lstStyle/>
          <a:p>
            <a:r>
              <a:rPr lang="en-US" b="1" dirty="0"/>
              <a:t>Agenda</a:t>
            </a:r>
          </a:p>
        </p:txBody>
      </p:sp>
      <p:sp>
        <p:nvSpPr>
          <p:cNvPr id="3" name="Content Placeholder 2">
            <a:extLst>
              <a:ext uri="{FF2B5EF4-FFF2-40B4-BE49-F238E27FC236}">
                <a16:creationId xmlns:a16="http://schemas.microsoft.com/office/drawing/2014/main" id="{2418433C-729C-412F-BFE4-9FF850A6C525}"/>
              </a:ext>
            </a:extLst>
          </p:cNvPr>
          <p:cNvSpPr>
            <a:spLocks noGrp="1"/>
          </p:cNvSpPr>
          <p:nvPr>
            <p:ph idx="1"/>
          </p:nvPr>
        </p:nvSpPr>
        <p:spPr/>
        <p:txBody>
          <a:bodyPr/>
          <a:lstStyle/>
          <a:p>
            <a:r>
              <a:rPr lang="en-US" b="1" dirty="0"/>
              <a:t>Welcome, Opening and Roll Call – Vice Chair </a:t>
            </a:r>
            <a:r>
              <a:rPr lang="en-US" b="1" dirty="0" err="1"/>
              <a:t>Hoyles</a:t>
            </a:r>
            <a:r>
              <a:rPr lang="en-US" b="1" dirty="0"/>
              <a:t>			4:00-4:05pm</a:t>
            </a:r>
          </a:p>
          <a:p>
            <a:r>
              <a:rPr lang="en-US" b="1" dirty="0"/>
              <a:t>Review of Agenda– Vice Chair </a:t>
            </a:r>
            <a:r>
              <a:rPr lang="en-US" b="1" dirty="0" err="1"/>
              <a:t>Hoyles</a:t>
            </a:r>
            <a:r>
              <a:rPr lang="en-US" b="1" dirty="0"/>
              <a:t>					4:05-4:10pm</a:t>
            </a:r>
          </a:p>
          <a:p>
            <a:r>
              <a:rPr lang="en-US" b="1" dirty="0"/>
              <a:t>COJ ‘Trees to Offset Stormwater Study’, Recommendations and                                                                                                              Stormwater Uptake Calculator </a:t>
            </a:r>
          </a:p>
          <a:p>
            <a:pPr lvl="1"/>
            <a:r>
              <a:rPr lang="en-US" sz="1400" b="1" dirty="0"/>
              <a:t> </a:t>
            </a:r>
            <a:r>
              <a:rPr lang="en-US" sz="1400" b="1" i="0" dirty="0">
                <a:effectLst/>
              </a:rPr>
              <a:t>Karen </a:t>
            </a:r>
            <a:r>
              <a:rPr lang="en-US" sz="1400" b="1" i="0" dirty="0" err="1">
                <a:effectLst/>
              </a:rPr>
              <a:t>Firehock</a:t>
            </a:r>
            <a:r>
              <a:rPr lang="en-US" sz="1400" b="1" i="0" dirty="0">
                <a:effectLst/>
              </a:rPr>
              <a:t>, Executive Director</a:t>
            </a:r>
            <a:r>
              <a:rPr lang="en-US" sz="1400" b="1" i="0" dirty="0">
                <a:effectLst/>
                <a:latin typeface="Arial" panose="020B0604020202020204" pitchFamily="34" charset="0"/>
              </a:rPr>
              <a:t>	- Green Infrastructure Center		</a:t>
            </a:r>
            <a:r>
              <a:rPr lang="en-US" sz="1400" b="1" i="0" dirty="0">
                <a:effectLst/>
              </a:rPr>
              <a:t>4:10-4:30pm</a:t>
            </a:r>
          </a:p>
          <a:p>
            <a:pPr lvl="1"/>
            <a:r>
              <a:rPr lang="en-US" sz="1400" b="1" dirty="0"/>
              <a:t>Q&amp;A								4:30-4:40pm</a:t>
            </a:r>
            <a:endParaRPr lang="en-US" sz="1400" b="1" i="0" dirty="0">
              <a:effectLst/>
            </a:endParaRPr>
          </a:p>
          <a:p>
            <a:r>
              <a:rPr lang="en-US" b="1" dirty="0"/>
              <a:t>Working Group Breakout Session					4:40-5:15pm</a:t>
            </a:r>
          </a:p>
          <a:p>
            <a:r>
              <a:rPr lang="en-US" b="1" dirty="0"/>
              <a:t>Working Group Report Out						5:15-5:30pm</a:t>
            </a:r>
          </a:p>
          <a:p>
            <a:r>
              <a:rPr lang="en-US" b="1" dirty="0"/>
              <a:t>Close								5:30pm</a:t>
            </a:r>
            <a:r>
              <a:rPr lang="en-US" dirty="0"/>
              <a:t>		</a:t>
            </a:r>
          </a:p>
          <a:p>
            <a:endParaRPr lang="en-US" dirty="0"/>
          </a:p>
          <a:p>
            <a:endParaRPr lang="en-US" dirty="0"/>
          </a:p>
        </p:txBody>
      </p:sp>
    </p:spTree>
    <p:extLst>
      <p:ext uri="{BB962C8B-B14F-4D97-AF65-F5344CB8AC3E}">
        <p14:creationId xmlns:p14="http://schemas.microsoft.com/office/powerpoint/2010/main" val="2415751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CB8E53A-C41C-446A-9C14-0D1FAFD7F6A5}"/>
              </a:ext>
            </a:extLst>
          </p:cNvPr>
          <p:cNvSpPr>
            <a:spLocks noGrp="1"/>
          </p:cNvSpPr>
          <p:nvPr>
            <p:ph type="title"/>
          </p:nvPr>
        </p:nvSpPr>
        <p:spPr/>
        <p:txBody>
          <a:bodyPr/>
          <a:lstStyle/>
          <a:p>
            <a:pPr algn="ctr"/>
            <a:r>
              <a:rPr lang="en-US" b="1" dirty="0"/>
              <a:t>Green Infrastructure Center</a:t>
            </a:r>
          </a:p>
        </p:txBody>
      </p:sp>
      <p:sp>
        <p:nvSpPr>
          <p:cNvPr id="4" name="Text Placeholder 3">
            <a:extLst>
              <a:ext uri="{FF2B5EF4-FFF2-40B4-BE49-F238E27FC236}">
                <a16:creationId xmlns:a16="http://schemas.microsoft.com/office/drawing/2014/main" id="{EF32B8C1-3FB8-4C24-8A0D-8138D8041B3C}"/>
              </a:ext>
            </a:extLst>
          </p:cNvPr>
          <p:cNvSpPr>
            <a:spLocks noGrp="1"/>
          </p:cNvSpPr>
          <p:nvPr>
            <p:ph type="body" sz="half" idx="2"/>
          </p:nvPr>
        </p:nvSpPr>
        <p:spPr/>
        <p:txBody>
          <a:bodyPr>
            <a:normAutofit fontScale="92500" lnSpcReduction="20000"/>
          </a:bodyPr>
          <a:lstStyle/>
          <a:p>
            <a:pPr marL="285750" indent="-285750">
              <a:buFont typeface="Arial" panose="020B0604020202020204" pitchFamily="34" charset="0"/>
              <a:buChar char="•"/>
            </a:pPr>
            <a:r>
              <a:rPr lang="en-US" sz="1200" b="1" dirty="0"/>
              <a:t>Karen </a:t>
            </a:r>
            <a:r>
              <a:rPr lang="en-US" sz="1200" b="1" dirty="0" err="1"/>
              <a:t>Firehock</a:t>
            </a:r>
            <a:r>
              <a:rPr lang="en-US" sz="1200" b="1" dirty="0"/>
              <a:t>, GIC Executive Director and Co-Founder</a:t>
            </a:r>
          </a:p>
          <a:p>
            <a:pPr marL="285750" indent="-285750">
              <a:buFont typeface="Arial" panose="020B0604020202020204" pitchFamily="34" charset="0"/>
              <a:buChar char="•"/>
            </a:pPr>
            <a:r>
              <a:rPr lang="en-US" sz="1200" b="1" dirty="0"/>
              <a:t>Prepared </a:t>
            </a:r>
            <a:r>
              <a:rPr lang="en-US" sz="1200" b="1" i="1" dirty="0"/>
              <a:t>Trees to Offset Stormwater Case Study 12, City of Jacksonville, FL           May 2019</a:t>
            </a:r>
          </a:p>
          <a:p>
            <a:pPr marL="285750" indent="-285750">
              <a:buFont typeface="Arial" panose="020B0604020202020204" pitchFamily="34" charset="0"/>
              <a:buChar char="•"/>
            </a:pPr>
            <a:r>
              <a:rPr lang="en-US" sz="1200" b="1" dirty="0"/>
              <a:t>Project Overview -  The Trees to Offset Stormwater project is a study of the role of Jacksonville’s tree canopy in taking up, storing and releasing water. This study was undertaken to assist Jacksonville in evaluating how to better integrate trees into their stormwater management programs. More specifically, the study covers the role that trees play in stormwater management and shows how the city can benefit from tree conservation and replanting. It also evaluates ways for the city to improve forest management as the city develops. </a:t>
            </a:r>
          </a:p>
        </p:txBody>
      </p:sp>
      <p:pic>
        <p:nvPicPr>
          <p:cNvPr id="2050" name="Picture 2">
            <a:extLst>
              <a:ext uri="{FF2B5EF4-FFF2-40B4-BE49-F238E27FC236}">
                <a16:creationId xmlns:a16="http://schemas.microsoft.com/office/drawing/2014/main" id="{5A6752DE-4532-4FDA-9174-4F4CBF682BCA}"/>
              </a:ext>
            </a:extLst>
          </p:cNvP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2102" r="2102"/>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25720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78BB3-2548-41E4-A536-76A222C026DD}"/>
              </a:ext>
            </a:extLst>
          </p:cNvPr>
          <p:cNvSpPr>
            <a:spLocks noGrp="1"/>
          </p:cNvSpPr>
          <p:nvPr>
            <p:ph type="title"/>
          </p:nvPr>
        </p:nvSpPr>
        <p:spPr>
          <a:xfrm>
            <a:off x="1066800" y="578986"/>
            <a:ext cx="10058400" cy="1371600"/>
          </a:xfrm>
        </p:spPr>
        <p:txBody>
          <a:bodyPr/>
          <a:lstStyle/>
          <a:p>
            <a:pPr algn="ctr"/>
            <a:endParaRPr lang="en-US" dirty="0"/>
          </a:p>
        </p:txBody>
      </p:sp>
      <p:graphicFrame>
        <p:nvGraphicFramePr>
          <p:cNvPr id="6" name="Table 6">
            <a:extLst>
              <a:ext uri="{FF2B5EF4-FFF2-40B4-BE49-F238E27FC236}">
                <a16:creationId xmlns:a16="http://schemas.microsoft.com/office/drawing/2014/main" id="{854B6AF1-CE04-4F40-A7FC-D28C1C05A0E7}"/>
              </a:ext>
            </a:extLst>
          </p:cNvPr>
          <p:cNvGraphicFramePr>
            <a:graphicFrameLocks noGrp="1"/>
          </p:cNvGraphicFramePr>
          <p:nvPr>
            <p:ph idx="1"/>
            <p:extLst>
              <p:ext uri="{D42A27DB-BD31-4B8C-83A1-F6EECF244321}">
                <p14:modId xmlns:p14="http://schemas.microsoft.com/office/powerpoint/2010/main" val="668972424"/>
              </p:ext>
            </p:extLst>
          </p:nvPr>
        </p:nvGraphicFramePr>
        <p:xfrm>
          <a:off x="1066800" y="1464235"/>
          <a:ext cx="10058400" cy="5032585"/>
        </p:xfrm>
        <a:graphic>
          <a:graphicData uri="http://schemas.openxmlformats.org/drawingml/2006/table">
            <a:tbl>
              <a:tblPr firstRow="1" bandRow="1">
                <a:tableStyleId>{5C22544A-7EE6-4342-B048-85BDC9FD1C3A}</a:tableStyleId>
              </a:tblPr>
              <a:tblGrid>
                <a:gridCol w="3352800">
                  <a:extLst>
                    <a:ext uri="{9D8B030D-6E8A-4147-A177-3AD203B41FA5}">
                      <a16:colId xmlns:a16="http://schemas.microsoft.com/office/drawing/2014/main" val="3563472889"/>
                    </a:ext>
                  </a:extLst>
                </a:gridCol>
                <a:gridCol w="3352800">
                  <a:extLst>
                    <a:ext uri="{9D8B030D-6E8A-4147-A177-3AD203B41FA5}">
                      <a16:colId xmlns:a16="http://schemas.microsoft.com/office/drawing/2014/main" val="837862294"/>
                    </a:ext>
                  </a:extLst>
                </a:gridCol>
                <a:gridCol w="3352800">
                  <a:extLst>
                    <a:ext uri="{9D8B030D-6E8A-4147-A177-3AD203B41FA5}">
                      <a16:colId xmlns:a16="http://schemas.microsoft.com/office/drawing/2014/main" val="1698304996"/>
                    </a:ext>
                  </a:extLst>
                </a:gridCol>
              </a:tblGrid>
              <a:tr h="484045">
                <a:tc gridSpan="3">
                  <a:txBody>
                    <a:bodyPr/>
                    <a:lstStyle/>
                    <a:p>
                      <a:pPr algn="ctr"/>
                      <a:r>
                        <a:rPr lang="en-US" sz="2400" dirty="0"/>
                        <a:t>Land Use Planning </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213789734"/>
                  </a:ext>
                </a:extLst>
              </a:tr>
              <a:tr h="428391">
                <a:tc gridSpan="3">
                  <a:txBody>
                    <a:bodyPr/>
                    <a:lstStyle/>
                    <a:p>
                      <a:pPr algn="ctr"/>
                      <a:r>
                        <a:rPr lang="en-US" sz="2400" b="1" dirty="0">
                          <a:highlight>
                            <a:srgbClr val="00FFFF"/>
                          </a:highlight>
                        </a:rPr>
                        <a:t>Environmental Justice</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305557136"/>
                  </a:ext>
                </a:extLst>
              </a:tr>
              <a:tr h="739416">
                <a:tc>
                  <a:txBody>
                    <a:bodyPr/>
                    <a:lstStyle/>
                    <a:p>
                      <a:pPr algn="ctr"/>
                      <a:r>
                        <a:rPr lang="en-US" sz="1600" b="1" u="sng" dirty="0">
                          <a:solidFill>
                            <a:srgbClr val="00B0F0"/>
                          </a:solidFill>
                        </a:rPr>
                        <a:t>Hazard 1: Sea/River Level Rise – Coastal Surge, Extreme Tides</a:t>
                      </a:r>
                    </a:p>
                  </a:txBody>
                  <a:tcPr/>
                </a:tc>
                <a:tc>
                  <a:txBody>
                    <a:bodyPr/>
                    <a:lstStyle/>
                    <a:p>
                      <a:pPr algn="ctr"/>
                      <a:r>
                        <a:rPr lang="en-US" sz="1600" b="1" u="sng" dirty="0">
                          <a:solidFill>
                            <a:srgbClr val="002060"/>
                          </a:solidFill>
                        </a:rPr>
                        <a:t>Hazard 2: Extreme Precipitation Events and Rain Pattern</a:t>
                      </a:r>
                    </a:p>
                  </a:txBody>
                  <a:tcPr/>
                </a:tc>
                <a:tc>
                  <a:txBody>
                    <a:bodyPr/>
                    <a:lstStyle/>
                    <a:p>
                      <a:pPr algn="ctr"/>
                      <a:r>
                        <a:rPr lang="en-US" sz="1600" b="1" u="sng" dirty="0">
                          <a:solidFill>
                            <a:srgbClr val="FF0000"/>
                          </a:solidFill>
                        </a:rPr>
                        <a:t>Hazard 3: Mean Temperature Increase and Heat Waves</a:t>
                      </a:r>
                    </a:p>
                  </a:txBody>
                  <a:tcPr/>
                </a:tc>
                <a:extLst>
                  <a:ext uri="{0D108BD9-81ED-4DB2-BD59-A6C34878D82A}">
                    <a16:rowId xmlns:a16="http://schemas.microsoft.com/office/drawing/2014/main" val="2178383230"/>
                  </a:ext>
                </a:extLst>
              </a:tr>
              <a:tr h="428391">
                <a:tc>
                  <a:txBody>
                    <a:bodyPr/>
                    <a:lstStyle/>
                    <a:p>
                      <a:pPr algn="ctr"/>
                      <a:r>
                        <a:rPr lang="en-US" sz="1600" b="1" dirty="0"/>
                        <a:t>Coastal, River and Tributary Shoreline Impact</a:t>
                      </a:r>
                    </a:p>
                  </a:txBody>
                  <a:tcPr/>
                </a:tc>
                <a:tc>
                  <a:txBody>
                    <a:bodyPr/>
                    <a:lstStyle/>
                    <a:p>
                      <a:pPr algn="ctr"/>
                      <a:r>
                        <a:rPr lang="en-US" sz="1600" b="1" dirty="0"/>
                        <a:t>Shoreline Impact </a:t>
                      </a:r>
                    </a:p>
                  </a:txBody>
                  <a:tcPr/>
                </a:tc>
                <a:tc>
                  <a:txBody>
                    <a:bodyPr/>
                    <a:lstStyle/>
                    <a:p>
                      <a:pPr algn="ctr"/>
                      <a:r>
                        <a:rPr lang="en-US" sz="1600" b="1" dirty="0"/>
                        <a:t>Contribution to Ocean and River’s Surface Temperature Rise</a:t>
                      </a:r>
                    </a:p>
                  </a:txBody>
                  <a:tcPr/>
                </a:tc>
                <a:extLst>
                  <a:ext uri="{0D108BD9-81ED-4DB2-BD59-A6C34878D82A}">
                    <a16:rowId xmlns:a16="http://schemas.microsoft.com/office/drawing/2014/main" val="1065675915"/>
                  </a:ext>
                </a:extLst>
              </a:tr>
              <a:tr h="633998">
                <a:tc>
                  <a:txBody>
                    <a:bodyPr/>
                    <a:lstStyle/>
                    <a:p>
                      <a:pPr algn="ctr"/>
                      <a:r>
                        <a:rPr lang="en-US" sz="1600" b="1" dirty="0"/>
                        <a:t>Economic, Health, Social and Safety Impact of  Flooding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t>Functionality of Stormwater Mgt Systems and Wetlands</a:t>
                      </a:r>
                    </a:p>
                  </a:txBody>
                  <a:tcPr/>
                </a:tc>
                <a:tc>
                  <a:txBody>
                    <a:bodyPr/>
                    <a:lstStyle/>
                    <a:p>
                      <a:pPr algn="ctr"/>
                      <a:r>
                        <a:rPr lang="en-US" sz="1600" b="1" dirty="0"/>
                        <a:t> Impact on Health and Well-being of Residents </a:t>
                      </a:r>
                    </a:p>
                  </a:txBody>
                  <a:tcPr/>
                </a:tc>
                <a:extLst>
                  <a:ext uri="{0D108BD9-81ED-4DB2-BD59-A6C34878D82A}">
                    <a16:rowId xmlns:a16="http://schemas.microsoft.com/office/drawing/2014/main" val="3201683741"/>
                  </a:ext>
                </a:extLst>
              </a:tr>
              <a:tr h="905711">
                <a:tc>
                  <a:txBody>
                    <a:bodyPr/>
                    <a:lstStyle/>
                    <a:p>
                      <a:pPr algn="ctr"/>
                      <a:r>
                        <a:rPr lang="en-US" sz="1600" b="1" dirty="0"/>
                        <a:t>Saltwater Intrusion</a:t>
                      </a:r>
                    </a:p>
                  </a:txBody>
                  <a:tcPr/>
                </a:tc>
                <a:tc>
                  <a:txBody>
                    <a:bodyPr/>
                    <a:lstStyle/>
                    <a:p>
                      <a:pPr algn="ctr"/>
                      <a:r>
                        <a:rPr lang="en-US" sz="1600" b="1" dirty="0"/>
                        <a:t>Economic, Health, Social and Safety Impact of Flooded Streets, Homes and Businesses</a:t>
                      </a:r>
                    </a:p>
                  </a:txBody>
                  <a:tcPr/>
                </a:tc>
                <a:tc>
                  <a:txBody>
                    <a:bodyPr/>
                    <a:lstStyle/>
                    <a:p>
                      <a:pPr algn="ctr"/>
                      <a:r>
                        <a:rPr lang="en-US" sz="1400" b="1" dirty="0"/>
                        <a:t>Contribution to Droughts and Wildfires</a:t>
                      </a:r>
                    </a:p>
                  </a:txBody>
                  <a:tcPr/>
                </a:tc>
                <a:extLst>
                  <a:ext uri="{0D108BD9-81ED-4DB2-BD59-A6C34878D82A}">
                    <a16:rowId xmlns:a16="http://schemas.microsoft.com/office/drawing/2014/main" val="3415189619"/>
                  </a:ext>
                </a:extLst>
              </a:tr>
              <a:tr h="905711">
                <a:tc>
                  <a:txBody>
                    <a:bodyPr/>
                    <a:lstStyle/>
                    <a:p>
                      <a:pPr algn="ctr"/>
                      <a:r>
                        <a:rPr lang="en-US" sz="1600" b="1" dirty="0"/>
                        <a:t>Riverine (St Johns, Tributaries and Wetlands) Health, Depth and Resilience</a:t>
                      </a:r>
                    </a:p>
                  </a:txBody>
                  <a:tcPr/>
                </a:tc>
                <a:tc>
                  <a:txBody>
                    <a:bodyPr/>
                    <a:lstStyle/>
                    <a:p>
                      <a:pPr algn="ctr"/>
                      <a:r>
                        <a:rPr lang="en-US" sz="1600" b="1" dirty="0"/>
                        <a:t>Run Off Contribution to Poor Water Quality in River and Its Tributaries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t> Impact on Vegetation and Agriculture</a:t>
                      </a:r>
                    </a:p>
                    <a:p>
                      <a:pPr algn="ctr"/>
                      <a:endParaRPr lang="en-US" sz="1600" b="1" dirty="0"/>
                    </a:p>
                  </a:txBody>
                  <a:tcPr/>
                </a:tc>
                <a:extLst>
                  <a:ext uri="{0D108BD9-81ED-4DB2-BD59-A6C34878D82A}">
                    <a16:rowId xmlns:a16="http://schemas.microsoft.com/office/drawing/2014/main" val="3243378933"/>
                  </a:ext>
                </a:extLst>
              </a:tr>
            </a:tbl>
          </a:graphicData>
        </a:graphic>
      </p:graphicFrame>
      <p:sp>
        <p:nvSpPr>
          <p:cNvPr id="5" name="Rectangle 4">
            <a:extLst>
              <a:ext uri="{FF2B5EF4-FFF2-40B4-BE49-F238E27FC236}">
                <a16:creationId xmlns:a16="http://schemas.microsoft.com/office/drawing/2014/main" id="{F8320A83-9DC4-4006-9369-6D3B02280F97}"/>
              </a:ext>
            </a:extLst>
          </p:cNvPr>
          <p:cNvSpPr/>
          <p:nvPr/>
        </p:nvSpPr>
        <p:spPr>
          <a:xfrm>
            <a:off x="2449001" y="413142"/>
            <a:ext cx="7418567" cy="9939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Environmental Planning Structure</a:t>
            </a:r>
          </a:p>
        </p:txBody>
      </p:sp>
    </p:spTree>
    <p:extLst>
      <p:ext uri="{BB962C8B-B14F-4D97-AF65-F5344CB8AC3E}">
        <p14:creationId xmlns:p14="http://schemas.microsoft.com/office/powerpoint/2010/main" val="3942434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60274-CDD7-4478-B705-B51774D0A737}"/>
              </a:ext>
            </a:extLst>
          </p:cNvPr>
          <p:cNvSpPr>
            <a:spLocks noGrp="1"/>
          </p:cNvSpPr>
          <p:nvPr>
            <p:ph type="title"/>
          </p:nvPr>
        </p:nvSpPr>
        <p:spPr/>
        <p:txBody>
          <a:bodyPr/>
          <a:lstStyle/>
          <a:p>
            <a:pPr algn="ctr"/>
            <a:r>
              <a:rPr lang="en-US" dirty="0"/>
              <a:t> Assignments</a:t>
            </a:r>
            <a:br>
              <a:rPr lang="en-US" dirty="0"/>
            </a:br>
            <a:r>
              <a:rPr lang="en-US" dirty="0"/>
              <a:t>*Working Group Co-Leaders</a:t>
            </a:r>
          </a:p>
        </p:txBody>
      </p:sp>
      <p:graphicFrame>
        <p:nvGraphicFramePr>
          <p:cNvPr id="4" name="Table 4">
            <a:extLst>
              <a:ext uri="{FF2B5EF4-FFF2-40B4-BE49-F238E27FC236}">
                <a16:creationId xmlns:a16="http://schemas.microsoft.com/office/drawing/2014/main" id="{5832E552-8600-49EA-B713-6534AAB3565C}"/>
              </a:ext>
            </a:extLst>
          </p:cNvPr>
          <p:cNvGraphicFramePr>
            <a:graphicFrameLocks noGrp="1"/>
          </p:cNvGraphicFramePr>
          <p:nvPr>
            <p:ph idx="1"/>
            <p:extLst>
              <p:ext uri="{D42A27DB-BD31-4B8C-83A1-F6EECF244321}">
                <p14:modId xmlns:p14="http://schemas.microsoft.com/office/powerpoint/2010/main" val="1329996203"/>
              </p:ext>
            </p:extLst>
          </p:nvPr>
        </p:nvGraphicFramePr>
        <p:xfrm>
          <a:off x="1582310" y="2103438"/>
          <a:ext cx="9542887" cy="4409440"/>
        </p:xfrm>
        <a:graphic>
          <a:graphicData uri="http://schemas.openxmlformats.org/drawingml/2006/table">
            <a:tbl>
              <a:tblPr firstRow="1" bandRow="1">
                <a:tableStyleId>{5C22544A-7EE6-4342-B048-85BDC9FD1C3A}</a:tableStyleId>
              </a:tblPr>
              <a:tblGrid>
                <a:gridCol w="2837289">
                  <a:extLst>
                    <a:ext uri="{9D8B030D-6E8A-4147-A177-3AD203B41FA5}">
                      <a16:colId xmlns:a16="http://schemas.microsoft.com/office/drawing/2014/main" val="2993683462"/>
                    </a:ext>
                  </a:extLst>
                </a:gridCol>
                <a:gridCol w="3352799">
                  <a:extLst>
                    <a:ext uri="{9D8B030D-6E8A-4147-A177-3AD203B41FA5}">
                      <a16:colId xmlns:a16="http://schemas.microsoft.com/office/drawing/2014/main" val="3013751125"/>
                    </a:ext>
                  </a:extLst>
                </a:gridCol>
                <a:gridCol w="3352799">
                  <a:extLst>
                    <a:ext uri="{9D8B030D-6E8A-4147-A177-3AD203B41FA5}">
                      <a16:colId xmlns:a16="http://schemas.microsoft.com/office/drawing/2014/main" val="3177593878"/>
                    </a:ext>
                  </a:extLst>
                </a:gridCol>
              </a:tblGrid>
              <a:tr h="370840">
                <a:tc gridSpan="3">
                  <a:txBody>
                    <a:bodyPr/>
                    <a:lstStyle/>
                    <a:p>
                      <a:pPr algn="ctr"/>
                      <a:r>
                        <a:rPr lang="en-US" dirty="0"/>
                        <a:t>Land Use Planning – Bill Bishop, Mark Middlebrook, Josh Rosenberg and Kevin O’Halloran</a:t>
                      </a:r>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504640462"/>
                  </a:ext>
                </a:extLst>
              </a:tr>
              <a:tr h="370840">
                <a:tc gridSpan="3">
                  <a:txBody>
                    <a:bodyPr/>
                    <a:lstStyle/>
                    <a:p>
                      <a:pPr algn="ctr"/>
                      <a:r>
                        <a:rPr lang="en-US" b="1" dirty="0"/>
                        <a:t>Environmental Justice – </a:t>
                      </a:r>
                      <a:r>
                        <a:rPr lang="en-US" b="1" dirty="0" err="1"/>
                        <a:t>Ashantae</a:t>
                      </a:r>
                      <a:r>
                        <a:rPr lang="en-US" b="1" dirty="0"/>
                        <a:t> Green, Todd Sack and Patrick </a:t>
                      </a:r>
                      <a:r>
                        <a:rPr lang="en-US" b="1" dirty="0" err="1"/>
                        <a:t>Krechowski</a:t>
                      </a:r>
                      <a:endParaRPr lang="en-US" b="1"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2172518535"/>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sng" dirty="0">
                          <a:solidFill>
                            <a:srgbClr val="00B0F0"/>
                          </a:solidFill>
                        </a:rPr>
                        <a:t>Hazard 1: Sea/River Level Rise – Coastal Surge, Extreme Tides</a:t>
                      </a:r>
                    </a:p>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sng" dirty="0">
                          <a:solidFill>
                            <a:srgbClr val="002060"/>
                          </a:solidFill>
                        </a:rPr>
                        <a:t>Hazard 2: Climate Change - Extreme Precipitation Events and Rain Pattern</a:t>
                      </a:r>
                    </a:p>
                    <a:p>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u="sng" dirty="0">
                          <a:solidFill>
                            <a:srgbClr val="FF0000"/>
                          </a:solidFill>
                        </a:rPr>
                        <a:t>Hazard 2: Climate Change - Mean Temperature Increase and Heat Waves</a:t>
                      </a:r>
                    </a:p>
                    <a:p>
                      <a:endParaRPr lang="en-US" dirty="0"/>
                    </a:p>
                  </a:txBody>
                  <a:tcPr/>
                </a:tc>
                <a:extLst>
                  <a:ext uri="{0D108BD9-81ED-4DB2-BD59-A6C34878D82A}">
                    <a16:rowId xmlns:a16="http://schemas.microsoft.com/office/drawing/2014/main" val="1518889413"/>
                  </a:ext>
                </a:extLst>
              </a:tr>
              <a:tr h="370840">
                <a:tc>
                  <a:txBody>
                    <a:bodyPr/>
                    <a:lstStyle/>
                    <a:p>
                      <a:r>
                        <a:rPr lang="en-US" b="1" dirty="0"/>
                        <a:t>Steve Swann*</a:t>
                      </a:r>
                    </a:p>
                  </a:txBody>
                  <a:tcPr/>
                </a:tc>
                <a:tc>
                  <a:txBody>
                    <a:bodyPr/>
                    <a:lstStyle/>
                    <a:p>
                      <a:r>
                        <a:rPr lang="en-US" b="1" dirty="0"/>
                        <a:t>Adam </a:t>
                      </a:r>
                      <a:r>
                        <a:rPr lang="en-US" b="1" dirty="0" err="1"/>
                        <a:t>Hoyles</a:t>
                      </a:r>
                      <a:r>
                        <a:rPr lang="en-US" b="1" dirty="0"/>
                        <a:t>*</a:t>
                      </a:r>
                    </a:p>
                  </a:txBody>
                  <a:tcPr/>
                </a:tc>
                <a:tc>
                  <a:txBody>
                    <a:bodyPr/>
                    <a:lstStyle/>
                    <a:p>
                      <a:r>
                        <a:rPr lang="en-US" b="1" dirty="0"/>
                        <a:t>Adam </a:t>
                      </a:r>
                      <a:r>
                        <a:rPr lang="en-US" b="1" dirty="0" err="1"/>
                        <a:t>Bosenblatt</a:t>
                      </a:r>
                      <a:r>
                        <a:rPr lang="en-US" b="1" dirty="0"/>
                        <a:t>*</a:t>
                      </a:r>
                    </a:p>
                  </a:txBody>
                  <a:tcPr/>
                </a:tc>
                <a:extLst>
                  <a:ext uri="{0D108BD9-81ED-4DB2-BD59-A6C34878D82A}">
                    <a16:rowId xmlns:a16="http://schemas.microsoft.com/office/drawing/2014/main" val="168829137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Dr. Quinton White</a:t>
                      </a:r>
                    </a:p>
                  </a:txBody>
                  <a:tcPr/>
                </a:tc>
                <a:tc>
                  <a:txBody>
                    <a:bodyPr/>
                    <a:lstStyle/>
                    <a:p>
                      <a:r>
                        <a:rPr lang="en-US" b="1" dirty="0"/>
                        <a:t>Bruce </a:t>
                      </a:r>
                      <a:r>
                        <a:rPr lang="en-US" b="1" dirty="0" err="1"/>
                        <a:t>Fouraker</a:t>
                      </a:r>
                      <a:endParaRPr lang="en-US" b="1" dirty="0"/>
                    </a:p>
                  </a:txBody>
                  <a:tcPr/>
                </a:tc>
                <a:tc>
                  <a:txBody>
                    <a:bodyPr/>
                    <a:lstStyle/>
                    <a:p>
                      <a:r>
                        <a:rPr lang="en-US" b="1" dirty="0" err="1"/>
                        <a:t>Ashantae</a:t>
                      </a:r>
                      <a:r>
                        <a:rPr lang="en-US" b="1" dirty="0"/>
                        <a:t> Green</a:t>
                      </a:r>
                    </a:p>
                  </a:txBody>
                  <a:tcPr/>
                </a:tc>
                <a:extLst>
                  <a:ext uri="{0D108BD9-81ED-4DB2-BD59-A6C34878D82A}">
                    <a16:rowId xmlns:a16="http://schemas.microsoft.com/office/drawing/2014/main" val="3358396756"/>
                  </a:ext>
                </a:extLst>
              </a:tr>
              <a:tr h="370840">
                <a:tc>
                  <a:txBody>
                    <a:bodyPr/>
                    <a:lstStyle/>
                    <a:p>
                      <a:r>
                        <a:rPr lang="en-US" b="1" dirty="0"/>
                        <a:t>Joshua Rosenberg</a:t>
                      </a:r>
                    </a:p>
                  </a:txBody>
                  <a:tcPr/>
                </a:tc>
                <a:tc>
                  <a:txBody>
                    <a:bodyPr/>
                    <a:lstStyle/>
                    <a:p>
                      <a:r>
                        <a:rPr lang="en-US" b="1" dirty="0"/>
                        <a:t>Patrick </a:t>
                      </a:r>
                      <a:r>
                        <a:rPr lang="en-US" b="1" dirty="0" err="1"/>
                        <a:t>Krechowski</a:t>
                      </a:r>
                      <a:endParaRPr lang="en-US" b="1" dirty="0"/>
                    </a:p>
                  </a:txBody>
                  <a:tcPr/>
                </a:tc>
                <a:tc>
                  <a:txBody>
                    <a:bodyPr/>
                    <a:lstStyle/>
                    <a:p>
                      <a:r>
                        <a:rPr lang="en-US" b="1" dirty="0"/>
                        <a:t>J. Logan Cross</a:t>
                      </a:r>
                    </a:p>
                  </a:txBody>
                  <a:tcPr/>
                </a:tc>
                <a:extLst>
                  <a:ext uri="{0D108BD9-81ED-4DB2-BD59-A6C34878D82A}">
                    <a16:rowId xmlns:a16="http://schemas.microsoft.com/office/drawing/2014/main" val="3145996542"/>
                  </a:ext>
                </a:extLst>
              </a:tr>
              <a:tr h="0">
                <a:tc>
                  <a:txBody>
                    <a:bodyPr/>
                    <a:lstStyle/>
                    <a:p>
                      <a:r>
                        <a:rPr lang="en-US" b="1" dirty="0"/>
                        <a:t>Shannon </a:t>
                      </a:r>
                      <a:r>
                        <a:rPr lang="en-US" b="1" dirty="0" err="1"/>
                        <a:t>Blankinship</a:t>
                      </a:r>
                      <a:r>
                        <a:rPr lang="en-US" b="1" dirty="0"/>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James Richardson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Sarah Boren*</a:t>
                      </a:r>
                    </a:p>
                  </a:txBody>
                  <a:tcPr/>
                </a:tc>
                <a:extLst>
                  <a:ext uri="{0D108BD9-81ED-4DB2-BD59-A6C34878D82A}">
                    <a16:rowId xmlns:a16="http://schemas.microsoft.com/office/drawing/2014/main" val="3887030632"/>
                  </a:ext>
                </a:extLst>
              </a:tr>
              <a:tr h="0">
                <a:tc>
                  <a:txBody>
                    <a:bodyPr/>
                    <a:lstStyle/>
                    <a:p>
                      <a:r>
                        <a:rPr lang="en-US" b="1" dirty="0"/>
                        <a:t>Mark Middlebrook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Kevin O’Halloran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Bill Bishop</a:t>
                      </a:r>
                    </a:p>
                  </a:txBody>
                  <a:tcPr/>
                </a:tc>
                <a:extLst>
                  <a:ext uri="{0D108BD9-81ED-4DB2-BD59-A6C34878D82A}">
                    <a16:rowId xmlns:a16="http://schemas.microsoft.com/office/drawing/2014/main" val="3602117560"/>
                  </a:ext>
                </a:extLst>
              </a:tr>
              <a:tr h="0">
                <a:tc>
                  <a:txBody>
                    <a:bodyPr/>
                    <a:lstStyle/>
                    <a:p>
                      <a:r>
                        <a:rPr lang="en-US" b="1" dirty="0"/>
                        <a:t>Todd Sack</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Guillermo Simon*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txBody>
                  <a:tcPr/>
                </a:tc>
                <a:extLst>
                  <a:ext uri="{0D108BD9-81ED-4DB2-BD59-A6C34878D82A}">
                    <a16:rowId xmlns:a16="http://schemas.microsoft.com/office/drawing/2014/main" val="3599066846"/>
                  </a:ext>
                </a:extLst>
              </a:tr>
            </a:tbl>
          </a:graphicData>
        </a:graphic>
      </p:graphicFrame>
    </p:spTree>
    <p:extLst>
      <p:ext uri="{BB962C8B-B14F-4D97-AF65-F5344CB8AC3E}">
        <p14:creationId xmlns:p14="http://schemas.microsoft.com/office/powerpoint/2010/main" val="2140708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DD0BE-EC3E-4BE2-99D7-166678475B03}"/>
              </a:ext>
            </a:extLst>
          </p:cNvPr>
          <p:cNvSpPr>
            <a:spLocks noGrp="1"/>
          </p:cNvSpPr>
          <p:nvPr>
            <p:ph type="title"/>
          </p:nvPr>
        </p:nvSpPr>
        <p:spPr/>
        <p:txBody>
          <a:bodyPr>
            <a:normAutofit/>
          </a:bodyPr>
          <a:lstStyle/>
          <a:p>
            <a:pPr algn="ctr"/>
            <a:r>
              <a:rPr lang="en-US" b="1" dirty="0"/>
              <a:t>Hazard 1 Working Group Breakout - Near Term Policy Recommendations</a:t>
            </a:r>
          </a:p>
        </p:txBody>
      </p:sp>
      <p:sp>
        <p:nvSpPr>
          <p:cNvPr id="3" name="Content Placeholder 2">
            <a:extLst>
              <a:ext uri="{FF2B5EF4-FFF2-40B4-BE49-F238E27FC236}">
                <a16:creationId xmlns:a16="http://schemas.microsoft.com/office/drawing/2014/main" id="{01506BB3-BD9F-4A2D-ABE6-3D49AFA47F99}"/>
              </a:ext>
            </a:extLst>
          </p:cNvPr>
          <p:cNvSpPr>
            <a:spLocks noGrp="1"/>
          </p:cNvSpPr>
          <p:nvPr>
            <p:ph idx="1"/>
          </p:nvPr>
        </p:nvSpPr>
        <p:spPr/>
        <p:txBody>
          <a:bodyPr>
            <a:normAutofit fontScale="92500" lnSpcReduction="20000"/>
          </a:bodyPr>
          <a:lstStyle/>
          <a:p>
            <a:r>
              <a:rPr lang="en-US" sz="2000" b="1" dirty="0"/>
              <a:t>Hazard 1 Working Group Assignment – </a:t>
            </a:r>
          </a:p>
          <a:p>
            <a:pPr lvl="1"/>
            <a:r>
              <a:rPr lang="en-US" sz="1800" b="1" dirty="0"/>
              <a:t>Develop a list of adverse consequences of sea/river level rise, coastal surge and extreme tides that are within our control or may be reversed</a:t>
            </a:r>
          </a:p>
          <a:p>
            <a:pPr lvl="2"/>
            <a:r>
              <a:rPr lang="en-US" sz="1700" b="1" dirty="0"/>
              <a:t>Examples might be – </a:t>
            </a:r>
          </a:p>
          <a:p>
            <a:pPr lvl="3"/>
            <a:r>
              <a:rPr lang="en-US" sz="1700" b="1" dirty="0"/>
              <a:t>Diminishing wetlands that serve to accept, retain and filter high water from extreme events</a:t>
            </a:r>
          </a:p>
          <a:p>
            <a:pPr lvl="3"/>
            <a:r>
              <a:rPr lang="en-US" sz="1700" b="1" dirty="0"/>
              <a:t>Tributaries which may be silted in or </a:t>
            </a:r>
            <a:r>
              <a:rPr lang="en-US" sz="1700" b="1" dirty="0" err="1"/>
              <a:t>rechannelled</a:t>
            </a:r>
            <a:r>
              <a:rPr lang="en-US" sz="1700" b="1" dirty="0"/>
              <a:t>, consequently have reduced capacity to serve as a buffer for flood waters</a:t>
            </a:r>
          </a:p>
          <a:p>
            <a:pPr lvl="3"/>
            <a:r>
              <a:rPr lang="en-US" sz="1700" b="1" dirty="0"/>
              <a:t>Softened shorelines which could provide a more absorbent interface compared to a hardened shoreline</a:t>
            </a:r>
          </a:p>
          <a:p>
            <a:pPr lvl="3"/>
            <a:r>
              <a:rPr lang="en-US" sz="1700" b="1" dirty="0"/>
              <a:t>Waterfront building set back  policies where there is or will be flooding</a:t>
            </a:r>
          </a:p>
          <a:p>
            <a:pPr lvl="3"/>
            <a:r>
              <a:rPr lang="en-US" sz="1700" b="1" dirty="0"/>
              <a:t>Other….</a:t>
            </a:r>
          </a:p>
          <a:p>
            <a:pPr lvl="1"/>
            <a:r>
              <a:rPr lang="en-US" sz="1800" b="1" dirty="0"/>
              <a:t>Vital few policy recommendations to address</a:t>
            </a:r>
          </a:p>
          <a:p>
            <a:pPr lvl="1"/>
            <a:r>
              <a:rPr lang="en-US" sz="1800" b="1" dirty="0"/>
              <a:t>Assignments outside formal meeting</a:t>
            </a:r>
          </a:p>
          <a:p>
            <a:pPr lvl="1"/>
            <a:r>
              <a:rPr lang="en-US" sz="1800" b="1" dirty="0"/>
              <a:t>Report on progress</a:t>
            </a:r>
          </a:p>
          <a:p>
            <a:pPr lvl="2"/>
            <a:endParaRPr lang="en-US" sz="1700" b="1" dirty="0"/>
          </a:p>
          <a:p>
            <a:pPr lvl="2"/>
            <a:endParaRPr lang="en-US" sz="1700" b="1" dirty="0"/>
          </a:p>
        </p:txBody>
      </p:sp>
    </p:spTree>
    <p:extLst>
      <p:ext uri="{BB962C8B-B14F-4D97-AF65-F5344CB8AC3E}">
        <p14:creationId xmlns:p14="http://schemas.microsoft.com/office/powerpoint/2010/main" val="4187417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11F3B-8CF1-453F-AA5B-C6E645BDF8EF}"/>
              </a:ext>
            </a:extLst>
          </p:cNvPr>
          <p:cNvSpPr>
            <a:spLocks noGrp="1"/>
          </p:cNvSpPr>
          <p:nvPr>
            <p:ph type="title"/>
          </p:nvPr>
        </p:nvSpPr>
        <p:spPr/>
        <p:txBody>
          <a:bodyPr>
            <a:normAutofit/>
          </a:bodyPr>
          <a:lstStyle/>
          <a:p>
            <a:pPr algn="ctr"/>
            <a:r>
              <a:rPr lang="en-US" b="1" dirty="0"/>
              <a:t>Hazard 2 Working Group Breakout - Near Term Policy Recommendations</a:t>
            </a:r>
            <a:endParaRPr lang="en-US" dirty="0"/>
          </a:p>
        </p:txBody>
      </p:sp>
      <p:sp>
        <p:nvSpPr>
          <p:cNvPr id="3" name="Content Placeholder 2">
            <a:extLst>
              <a:ext uri="{FF2B5EF4-FFF2-40B4-BE49-F238E27FC236}">
                <a16:creationId xmlns:a16="http://schemas.microsoft.com/office/drawing/2014/main" id="{464E2F50-F25C-46F2-A0E6-5C199FCEF7D2}"/>
              </a:ext>
            </a:extLst>
          </p:cNvPr>
          <p:cNvSpPr>
            <a:spLocks noGrp="1"/>
          </p:cNvSpPr>
          <p:nvPr>
            <p:ph idx="1"/>
          </p:nvPr>
        </p:nvSpPr>
        <p:spPr/>
        <p:txBody>
          <a:bodyPr>
            <a:normAutofit fontScale="85000" lnSpcReduction="20000"/>
          </a:bodyPr>
          <a:lstStyle/>
          <a:p>
            <a:r>
              <a:rPr lang="en-US" sz="2000" b="1" dirty="0"/>
              <a:t>Hazard 2 Working Group Assignment – Focus on </a:t>
            </a:r>
            <a:r>
              <a:rPr lang="en-US" sz="2000" b="1" u="sng" dirty="0"/>
              <a:t>saving</a:t>
            </a:r>
            <a:r>
              <a:rPr lang="en-US" sz="2000" b="1" dirty="0"/>
              <a:t> </a:t>
            </a:r>
            <a:r>
              <a:rPr lang="en-US" sz="2000" b="1" u="sng" dirty="0"/>
              <a:t>existing tree canopy to continue to take up stormwater and reduce heat</a:t>
            </a:r>
          </a:p>
          <a:p>
            <a:pPr lvl="1"/>
            <a:r>
              <a:rPr lang="en-US" sz="1800" b="1" dirty="0"/>
              <a:t>Consider Recommendations from ‘Trees to Offset Stormwater Study’ to Mitigate Hazards</a:t>
            </a:r>
          </a:p>
          <a:p>
            <a:pPr lvl="2"/>
            <a:r>
              <a:rPr lang="en-US" sz="1700" b="1" dirty="0"/>
              <a:t>Review current tree mitigation ordinance</a:t>
            </a:r>
          </a:p>
          <a:p>
            <a:pPr lvl="2"/>
            <a:r>
              <a:rPr lang="en-US" sz="1700" b="1" dirty="0"/>
              <a:t>Does the current policy need to be strengthened to protect existing tree canopy?</a:t>
            </a:r>
          </a:p>
          <a:p>
            <a:pPr lvl="3"/>
            <a:r>
              <a:rPr lang="en-US" sz="1700" b="1" dirty="0"/>
              <a:t>Public property</a:t>
            </a:r>
          </a:p>
          <a:p>
            <a:pPr lvl="3"/>
            <a:r>
              <a:rPr lang="en-US" sz="1700" b="1" dirty="0"/>
              <a:t>Private property</a:t>
            </a:r>
          </a:p>
          <a:p>
            <a:pPr lvl="3"/>
            <a:r>
              <a:rPr lang="en-US" sz="1700" b="1" dirty="0"/>
              <a:t>Under served areas in Duval Co.</a:t>
            </a:r>
          </a:p>
          <a:p>
            <a:pPr lvl="2"/>
            <a:r>
              <a:rPr lang="en-US" sz="1700" b="1" dirty="0"/>
              <a:t>Use of stormwater uptake calculator to assess the impact of taking trees down and consider using to assess tree removal penalty</a:t>
            </a:r>
          </a:p>
          <a:p>
            <a:pPr lvl="2"/>
            <a:r>
              <a:rPr lang="en-US" sz="1700" b="1" dirty="0"/>
              <a:t>Turning appropriate ‘Trees to Offset Stormwater Study’ recommendations into policy recommendations</a:t>
            </a:r>
          </a:p>
          <a:p>
            <a:pPr lvl="2"/>
            <a:r>
              <a:rPr lang="en-US" sz="1700" b="1" dirty="0"/>
              <a:t>Additional recommendations</a:t>
            </a:r>
          </a:p>
          <a:p>
            <a:pPr lvl="2"/>
            <a:r>
              <a:rPr lang="en-US" sz="1700" b="1" dirty="0"/>
              <a:t>Collaborate with Hazard 3 Working Group on adding to tree canopy</a:t>
            </a:r>
          </a:p>
          <a:p>
            <a:pPr lvl="2"/>
            <a:r>
              <a:rPr lang="en-US" sz="1700" b="1" dirty="0"/>
              <a:t>Assignments outside of  formal meeting</a:t>
            </a:r>
          </a:p>
          <a:p>
            <a:pPr lvl="2"/>
            <a:r>
              <a:rPr lang="en-US" sz="1700" b="1" dirty="0"/>
              <a:t>Report on progress</a:t>
            </a:r>
          </a:p>
          <a:p>
            <a:endParaRPr lang="en-US" dirty="0"/>
          </a:p>
        </p:txBody>
      </p:sp>
    </p:spTree>
    <p:extLst>
      <p:ext uri="{BB962C8B-B14F-4D97-AF65-F5344CB8AC3E}">
        <p14:creationId xmlns:p14="http://schemas.microsoft.com/office/powerpoint/2010/main" val="2662912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ADBC3-1D5D-40C3-8A09-20FE90DBD2EF}"/>
              </a:ext>
            </a:extLst>
          </p:cNvPr>
          <p:cNvSpPr>
            <a:spLocks noGrp="1"/>
          </p:cNvSpPr>
          <p:nvPr>
            <p:ph type="title"/>
          </p:nvPr>
        </p:nvSpPr>
        <p:spPr/>
        <p:txBody>
          <a:bodyPr>
            <a:normAutofit/>
          </a:bodyPr>
          <a:lstStyle/>
          <a:p>
            <a:pPr algn="ctr"/>
            <a:r>
              <a:rPr lang="en-US" b="1" dirty="0"/>
              <a:t>Hazard 3 Working Group Breakout - Near Term Policy Recommendations</a:t>
            </a:r>
            <a:endParaRPr lang="en-US" dirty="0"/>
          </a:p>
        </p:txBody>
      </p:sp>
      <p:sp>
        <p:nvSpPr>
          <p:cNvPr id="3" name="Content Placeholder 2">
            <a:extLst>
              <a:ext uri="{FF2B5EF4-FFF2-40B4-BE49-F238E27FC236}">
                <a16:creationId xmlns:a16="http://schemas.microsoft.com/office/drawing/2014/main" id="{D1AEDC5A-D9B9-4CBB-83E2-F3F68452DF22}"/>
              </a:ext>
            </a:extLst>
          </p:cNvPr>
          <p:cNvSpPr>
            <a:spLocks noGrp="1"/>
          </p:cNvSpPr>
          <p:nvPr>
            <p:ph idx="1"/>
          </p:nvPr>
        </p:nvSpPr>
        <p:spPr/>
        <p:txBody>
          <a:bodyPr>
            <a:normAutofit fontScale="85000" lnSpcReduction="20000"/>
          </a:bodyPr>
          <a:lstStyle/>
          <a:p>
            <a:r>
              <a:rPr lang="en-US" sz="2000" b="1" dirty="0"/>
              <a:t>Hazard 3 Working Group Assignment – Focus on </a:t>
            </a:r>
            <a:r>
              <a:rPr lang="en-US" sz="2000" b="1" u="sng" dirty="0"/>
              <a:t>intentional addition to the county’s tree canopy </a:t>
            </a:r>
            <a:r>
              <a:rPr lang="en-US" sz="2000" b="1" dirty="0"/>
              <a:t>to enhance storm water uptake and reduce heat</a:t>
            </a:r>
          </a:p>
          <a:p>
            <a:pPr lvl="1"/>
            <a:r>
              <a:rPr lang="en-US" sz="1800" b="1" dirty="0"/>
              <a:t>Consider Recommendations from ‘Trees to Offset Stormwater Study’ to Mitigate Hazards</a:t>
            </a:r>
          </a:p>
          <a:p>
            <a:pPr lvl="2"/>
            <a:r>
              <a:rPr lang="en-US" sz="1700" b="1" dirty="0"/>
              <a:t>Review current tree mitigation ordinance</a:t>
            </a:r>
          </a:p>
          <a:p>
            <a:pPr lvl="2"/>
            <a:r>
              <a:rPr lang="en-US" sz="1700" b="1" dirty="0"/>
              <a:t>Does the current policy need to be strengthened to add trees where they have the most impact?</a:t>
            </a:r>
          </a:p>
          <a:p>
            <a:pPr lvl="3"/>
            <a:r>
              <a:rPr lang="en-US" sz="1700" b="1" dirty="0"/>
              <a:t>Public property</a:t>
            </a:r>
          </a:p>
          <a:p>
            <a:pPr lvl="3"/>
            <a:r>
              <a:rPr lang="en-US" sz="1700" b="1" dirty="0"/>
              <a:t>Private property</a:t>
            </a:r>
          </a:p>
          <a:p>
            <a:pPr lvl="3"/>
            <a:r>
              <a:rPr lang="en-US" sz="1700" b="1" dirty="0"/>
              <a:t>Under served areas in Duval Co.</a:t>
            </a:r>
          </a:p>
          <a:p>
            <a:pPr lvl="2"/>
            <a:r>
              <a:rPr lang="en-US" sz="1700" b="1" dirty="0"/>
              <a:t>Use of stormwater uptake calculator to assess the impact of adding trees to certain high impact areas?</a:t>
            </a:r>
          </a:p>
          <a:p>
            <a:pPr lvl="2"/>
            <a:r>
              <a:rPr lang="en-US" sz="1700" b="1" dirty="0"/>
              <a:t>Turning appropriate ‘Trees to Offset Stormwater Study’ recommendations into policy recommendations</a:t>
            </a:r>
          </a:p>
          <a:p>
            <a:pPr lvl="2"/>
            <a:r>
              <a:rPr lang="en-US" sz="1700" b="1" dirty="0"/>
              <a:t>Additional recommendations</a:t>
            </a:r>
          </a:p>
          <a:p>
            <a:pPr lvl="2"/>
            <a:r>
              <a:rPr lang="en-US" sz="1700" b="1" dirty="0"/>
              <a:t>Collaborate with Hazard 2 Working Group on adding to tree canopy</a:t>
            </a:r>
          </a:p>
          <a:p>
            <a:pPr lvl="2"/>
            <a:r>
              <a:rPr lang="en-US" sz="1700" b="1" dirty="0"/>
              <a:t>Assignments outside of  formal meeting</a:t>
            </a:r>
          </a:p>
          <a:p>
            <a:pPr lvl="2"/>
            <a:r>
              <a:rPr lang="en-US" sz="1700" b="1" dirty="0"/>
              <a:t>Report on progress</a:t>
            </a:r>
          </a:p>
          <a:p>
            <a:pPr lvl="2"/>
            <a:endParaRPr lang="en-US" sz="1700" b="1" dirty="0"/>
          </a:p>
          <a:p>
            <a:pPr lvl="1"/>
            <a:endParaRPr lang="en-US" sz="1800" b="1" dirty="0"/>
          </a:p>
          <a:p>
            <a:endParaRPr lang="en-US" dirty="0"/>
          </a:p>
        </p:txBody>
      </p:sp>
    </p:spTree>
    <p:extLst>
      <p:ext uri="{BB962C8B-B14F-4D97-AF65-F5344CB8AC3E}">
        <p14:creationId xmlns:p14="http://schemas.microsoft.com/office/powerpoint/2010/main" val="4158996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alpha val="6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04DB13E-F722-4ED6-BB00-556651E95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7B58A187-A4B1-42EB-A4C7-8635BA507B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2" name="Rectangle 11">
            <a:extLst>
              <a:ext uri="{FF2B5EF4-FFF2-40B4-BE49-F238E27FC236}">
                <a16:creationId xmlns:a16="http://schemas.microsoft.com/office/drawing/2014/main" id="{37F14E7F-3054-458C-ACF9-A8DA1757C6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4" name="Rectangle 13">
            <a:extLst>
              <a:ext uri="{FF2B5EF4-FFF2-40B4-BE49-F238E27FC236}">
                <a16:creationId xmlns:a16="http://schemas.microsoft.com/office/drawing/2014/main" id="{93747C1C-97FC-4D70-A6C8-A01FBCF5A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6" name="Group 15">
            <a:extLst>
              <a:ext uri="{FF2B5EF4-FFF2-40B4-BE49-F238E27FC236}">
                <a16:creationId xmlns:a16="http://schemas.microsoft.com/office/drawing/2014/main" id="{E26428D7-C6F3-473D-A360-A3F5C3E872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05CDC370-AE44-4300-98BA-FE204E88176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7B15501-CB9A-4642-80EE-2876EF039EB8}"/>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6AFF9525-325F-47B3-A63C-93C12253AD7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1" name="Rectangle 20">
            <a:extLst>
              <a:ext uri="{FF2B5EF4-FFF2-40B4-BE49-F238E27FC236}">
                <a16:creationId xmlns:a16="http://schemas.microsoft.com/office/drawing/2014/main" id="{B645BD8A-B13F-463A-9101-4FB883F064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94003B42-F17E-473C-9366-9369C04711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3190" y="457200"/>
            <a:ext cx="11281609" cy="594360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sp>
      <p:sp>
        <p:nvSpPr>
          <p:cNvPr id="25" name="Rectangle 24">
            <a:extLst>
              <a:ext uri="{FF2B5EF4-FFF2-40B4-BE49-F238E27FC236}">
                <a16:creationId xmlns:a16="http://schemas.microsoft.com/office/drawing/2014/main" id="{149DDF01-2EFB-49D0-864E-0CE29F33A6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6738" y="621793"/>
            <a:ext cx="10954512" cy="5614416"/>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B571292-FA7C-4155-A580-F4182C090E43}"/>
              </a:ext>
            </a:extLst>
          </p:cNvPr>
          <p:cNvSpPr>
            <a:spLocks noGrp="1"/>
          </p:cNvSpPr>
          <p:nvPr>
            <p:ph type="title"/>
          </p:nvPr>
        </p:nvSpPr>
        <p:spPr>
          <a:xfrm>
            <a:off x="1209040" y="1754659"/>
            <a:ext cx="9860547" cy="3005463"/>
          </a:xfrm>
        </p:spPr>
        <p:txBody>
          <a:bodyPr vert="horz" lIns="91440" tIns="45720" rIns="91440" bIns="45720" rtlCol="0" anchor="ctr">
            <a:normAutofit/>
          </a:bodyPr>
          <a:lstStyle/>
          <a:p>
            <a:pPr algn="ctr">
              <a:lnSpc>
                <a:spcPct val="83000"/>
              </a:lnSpc>
            </a:pPr>
            <a:r>
              <a:rPr lang="en-US" sz="6800" cap="all" spc="-100" dirty="0">
                <a:solidFill>
                  <a:schemeClr val="bg1"/>
                </a:solidFill>
              </a:rPr>
              <a:t>Working group report out</a:t>
            </a:r>
          </a:p>
        </p:txBody>
      </p:sp>
      <p:sp>
        <p:nvSpPr>
          <p:cNvPr id="27" name="Rectangle 26">
            <a:extLst>
              <a:ext uri="{FF2B5EF4-FFF2-40B4-BE49-F238E27FC236}">
                <a16:creationId xmlns:a16="http://schemas.microsoft.com/office/drawing/2014/main" id="{8EEA5BB7-5B71-4B52-AD7F-3BA82A6177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5880" y="446824"/>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29" name="Straight Connector 28">
            <a:extLst>
              <a:ext uri="{FF2B5EF4-FFF2-40B4-BE49-F238E27FC236}">
                <a16:creationId xmlns:a16="http://schemas.microsoft.com/office/drawing/2014/main" id="{2A1BDD5A-B952-463D-8BF6-F89EC6F21CA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455369"/>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A2C2EF86-4721-4AC5-AC3A-5343FE12BA8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941820" y="455369"/>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F42A6C7C-49DA-4D7E-9647-1696C74DF81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50180" y="1100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69669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Savon">
      <a:majorFont>
        <a:latin typeface="Sagona Extra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Sagona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E2713E1-6312-427E-BFCB-C5A5DA301373}">
  <ds:schemaRefs>
    <ds:schemaRef ds:uri="http://schemas.microsoft.com/sharepoint/v3/contenttype/forms"/>
  </ds:schemaRefs>
</ds:datastoreItem>
</file>

<file path=customXml/itemProps2.xml><?xml version="1.0" encoding="utf-8"?>
<ds:datastoreItem xmlns:ds="http://schemas.openxmlformats.org/officeDocument/2006/customXml" ds:itemID="{52F3B215-496E-4790-A364-7C1C46DEC771}">
  <ds:schemaRefs>
    <ds:schemaRef ds:uri="http://schemas.openxmlformats.org/package/2006/metadata/core-properties"/>
    <ds:schemaRef ds:uri="http://schemas.microsoft.com/office/2006/metadata/properties"/>
    <ds:schemaRef ds:uri="http://purl.org/dc/dcmitype/"/>
    <ds:schemaRef ds:uri="http://purl.org/dc/elements/1.1/"/>
    <ds:schemaRef ds:uri="16c05727-aa75-4e4a-9b5f-8a80a1165891"/>
    <ds:schemaRef ds:uri="http://schemas.microsoft.com/office/2006/documentManagement/types"/>
    <ds:schemaRef ds:uri="http://purl.org/dc/terms/"/>
    <ds:schemaRef ds:uri="http://schemas.microsoft.com/office/infopath/2007/PartnerControls"/>
    <ds:schemaRef ds:uri="71af3243-3dd4-4a8d-8c0d-dd76da1f02a5"/>
    <ds:schemaRef ds:uri="http://www.w3.org/XML/1998/namespace"/>
  </ds:schemaRefs>
</ds:datastoreItem>
</file>

<file path=customXml/itemProps3.xml><?xml version="1.0" encoding="utf-8"?>
<ds:datastoreItem xmlns:ds="http://schemas.openxmlformats.org/officeDocument/2006/customXml" ds:itemID="{50DB95DD-0319-4EE5-8C5C-9CEDF75E02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135</TotalTime>
  <Words>877</Words>
  <Application>Microsoft Office PowerPoint</Application>
  <PresentationFormat>Widescreen</PresentationFormat>
  <Paragraphs>102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Garamond</vt:lpstr>
      <vt:lpstr>Sagona Book</vt:lpstr>
      <vt:lpstr>Sagona ExtraLight</vt:lpstr>
      <vt:lpstr>SavonVTI</vt:lpstr>
      <vt:lpstr>Environmental Planning Sub Committee</vt:lpstr>
      <vt:lpstr>Agenda</vt:lpstr>
      <vt:lpstr>Green Infrastructure Center</vt:lpstr>
      <vt:lpstr>PowerPoint Presentation</vt:lpstr>
      <vt:lpstr> Assignments *Working Group Co-Leaders</vt:lpstr>
      <vt:lpstr>Hazard 1 Working Group Breakout - Near Term Policy Recommendations</vt:lpstr>
      <vt:lpstr>Hazard 2 Working Group Breakout - Near Term Policy Recommendations</vt:lpstr>
      <vt:lpstr>Hazard 3 Working Group Breakout - Near Term Policy Recommendations</vt:lpstr>
      <vt:lpstr>Working group report out</vt:lpstr>
      <vt:lpstr>Close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Planning Sub Committee</dc:title>
  <dc:creator>Brooks Andrews</dc:creator>
  <cp:lastModifiedBy>Brooks Andrews</cp:lastModifiedBy>
  <cp:revision>1</cp:revision>
  <dcterms:created xsi:type="dcterms:W3CDTF">2020-08-21T15:43:13Z</dcterms:created>
  <dcterms:modified xsi:type="dcterms:W3CDTF">2020-08-22T19:58:01Z</dcterms:modified>
</cp:coreProperties>
</file>